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Funtastic" charset="1" panose="00000000000000000000"/>
      <p:regular r:id="rId15"/>
    </p:embeddedFont>
    <p:embeddedFont>
      <p:font typeface="Now Bold" charset="1" panose="00000800000000000000"/>
      <p:regular r:id="rId16"/>
    </p:embeddedFont>
    <p:embeddedFont>
      <p:font typeface="Now" charset="1" panose="00000500000000000000"/>
      <p:regular r:id="rId17"/>
    </p:embeddedFont>
    <p:embeddedFont>
      <p:font typeface="Open Sans Bold" charset="1" panose="020B0806030504020204"/>
      <p:regular r:id="rId18"/>
    </p:embeddedFont>
    <p:embeddedFont>
      <p:font typeface="Open Sans" charset="1" panose="020B0606030504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8.jpe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2" Target="../media/image6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50" t="-29355" r="-33735" b="-3359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1208" y="-144528"/>
            <a:ext cx="8191456" cy="10576056"/>
          </a:xfrm>
          <a:custGeom>
            <a:avLst/>
            <a:gdLst/>
            <a:ahLst/>
            <a:cxnLst/>
            <a:rect r="r" b="b" t="t" l="l"/>
            <a:pathLst>
              <a:path h="10576056" w="8191456">
                <a:moveTo>
                  <a:pt x="0" y="0"/>
                </a:moveTo>
                <a:lnTo>
                  <a:pt x="8191456" y="0"/>
                </a:lnTo>
                <a:lnTo>
                  <a:pt x="8191456" y="10576056"/>
                </a:lnTo>
                <a:lnTo>
                  <a:pt x="0" y="10576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4227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013284" y="1145141"/>
            <a:ext cx="14261433" cy="7996718"/>
            <a:chOff x="0" y="0"/>
            <a:chExt cx="2009939" cy="11270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92710" y="106680"/>
              <a:ext cx="1905799" cy="1007640"/>
            </a:xfrm>
            <a:custGeom>
              <a:avLst/>
              <a:gdLst/>
              <a:ahLst/>
              <a:cxnLst/>
              <a:rect r="r" b="b" t="t" l="l"/>
              <a:pathLst>
                <a:path h="1007640" w="1905799">
                  <a:moveTo>
                    <a:pt x="1879129" y="818410"/>
                  </a:moveTo>
                  <a:cubicBezTo>
                    <a:pt x="1879129" y="906040"/>
                    <a:pt x="1802929" y="977160"/>
                    <a:pt x="1721649" y="977160"/>
                  </a:cubicBezTo>
                  <a:lnTo>
                    <a:pt x="66040" y="977160"/>
                  </a:lnTo>
                  <a:cubicBezTo>
                    <a:pt x="43180" y="977160"/>
                    <a:pt x="20320" y="972080"/>
                    <a:pt x="0" y="963190"/>
                  </a:cubicBezTo>
                  <a:cubicBezTo>
                    <a:pt x="26670" y="991130"/>
                    <a:pt x="63500" y="1007640"/>
                    <a:pt x="106274" y="1007640"/>
                  </a:cubicBezTo>
                  <a:lnTo>
                    <a:pt x="1759749" y="1007640"/>
                  </a:lnTo>
                  <a:cubicBezTo>
                    <a:pt x="1839759" y="1007640"/>
                    <a:pt x="1905799" y="941600"/>
                    <a:pt x="1905799" y="861590"/>
                  </a:cubicBezTo>
                  <a:lnTo>
                    <a:pt x="1905799" y="95250"/>
                  </a:lnTo>
                  <a:cubicBezTo>
                    <a:pt x="1905799" y="58420"/>
                    <a:pt x="1891829" y="25400"/>
                    <a:pt x="1870239" y="0"/>
                  </a:cubicBezTo>
                  <a:cubicBezTo>
                    <a:pt x="1876589" y="16510"/>
                    <a:pt x="1879129" y="34290"/>
                    <a:pt x="1879129" y="52070"/>
                  </a:cubicBezTo>
                  <a:lnTo>
                    <a:pt x="1879129" y="818410"/>
                  </a:lnTo>
                  <a:close/>
                </a:path>
              </a:pathLst>
            </a:custGeom>
            <a:solidFill>
              <a:srgbClr val="E69839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2700" y="12700"/>
              <a:ext cx="1945169" cy="1058440"/>
            </a:xfrm>
            <a:custGeom>
              <a:avLst/>
              <a:gdLst/>
              <a:ahLst/>
              <a:cxnLst/>
              <a:rect r="r" b="b" t="t" l="l"/>
              <a:pathLst>
                <a:path h="1058440" w="1945169">
                  <a:moveTo>
                    <a:pt x="146050" y="1058440"/>
                  </a:moveTo>
                  <a:lnTo>
                    <a:pt x="1799119" y="1058440"/>
                  </a:lnTo>
                  <a:cubicBezTo>
                    <a:pt x="1879129" y="1058440"/>
                    <a:pt x="1945169" y="992400"/>
                    <a:pt x="1945169" y="912390"/>
                  </a:cubicBezTo>
                  <a:lnTo>
                    <a:pt x="1945169" y="146050"/>
                  </a:lnTo>
                  <a:cubicBezTo>
                    <a:pt x="1945169" y="66040"/>
                    <a:pt x="1879129" y="0"/>
                    <a:pt x="179911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912390"/>
                  </a:lnTo>
                  <a:cubicBezTo>
                    <a:pt x="0" y="993670"/>
                    <a:pt x="66040" y="1058440"/>
                    <a:pt x="146050" y="10584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09939" cy="1127020"/>
            </a:xfrm>
            <a:custGeom>
              <a:avLst/>
              <a:gdLst/>
              <a:ahLst/>
              <a:cxnLst/>
              <a:rect r="r" b="b" t="t" l="l"/>
              <a:pathLst>
                <a:path h="1127020" w="2009939">
                  <a:moveTo>
                    <a:pt x="1946439" y="74930"/>
                  </a:moveTo>
                  <a:cubicBezTo>
                    <a:pt x="1918499" y="30480"/>
                    <a:pt x="1868969" y="0"/>
                    <a:pt x="181181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925090"/>
                  </a:lnTo>
                  <a:cubicBezTo>
                    <a:pt x="0" y="977160"/>
                    <a:pt x="25400" y="1022880"/>
                    <a:pt x="63500" y="1052090"/>
                  </a:cubicBezTo>
                  <a:cubicBezTo>
                    <a:pt x="91440" y="1096540"/>
                    <a:pt x="140970" y="1127020"/>
                    <a:pt x="200587" y="1127020"/>
                  </a:cubicBezTo>
                  <a:lnTo>
                    <a:pt x="1851189" y="1127020"/>
                  </a:lnTo>
                  <a:cubicBezTo>
                    <a:pt x="1938819" y="1127020"/>
                    <a:pt x="2009939" y="1055900"/>
                    <a:pt x="2009939" y="968270"/>
                  </a:cubicBezTo>
                  <a:lnTo>
                    <a:pt x="2009939" y="201930"/>
                  </a:lnTo>
                  <a:cubicBezTo>
                    <a:pt x="2009939" y="149860"/>
                    <a:pt x="1984539" y="104140"/>
                    <a:pt x="1946439" y="74930"/>
                  </a:cubicBezTo>
                  <a:close/>
                  <a:moveTo>
                    <a:pt x="12700" y="9250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811819" y="12700"/>
                  </a:lnTo>
                  <a:cubicBezTo>
                    <a:pt x="1891829" y="12700"/>
                    <a:pt x="1957869" y="78740"/>
                    <a:pt x="1957869" y="158750"/>
                  </a:cubicBezTo>
                  <a:lnTo>
                    <a:pt x="1957869" y="925090"/>
                  </a:lnTo>
                  <a:cubicBezTo>
                    <a:pt x="1957869" y="1005100"/>
                    <a:pt x="1891829" y="1071140"/>
                    <a:pt x="1811819" y="1071140"/>
                  </a:cubicBezTo>
                  <a:lnTo>
                    <a:pt x="158750" y="1071140"/>
                  </a:lnTo>
                  <a:cubicBezTo>
                    <a:pt x="78740" y="1071140"/>
                    <a:pt x="12700" y="1006370"/>
                    <a:pt x="12700" y="925090"/>
                  </a:cubicBezTo>
                  <a:close/>
                  <a:moveTo>
                    <a:pt x="1998509" y="968270"/>
                  </a:moveTo>
                  <a:cubicBezTo>
                    <a:pt x="1998509" y="1048280"/>
                    <a:pt x="1931199" y="1114320"/>
                    <a:pt x="1851189" y="1114320"/>
                  </a:cubicBezTo>
                  <a:lnTo>
                    <a:pt x="200587" y="1114320"/>
                  </a:lnTo>
                  <a:cubicBezTo>
                    <a:pt x="157480" y="1114320"/>
                    <a:pt x="120650" y="1097810"/>
                    <a:pt x="93980" y="1069870"/>
                  </a:cubicBezTo>
                  <a:cubicBezTo>
                    <a:pt x="114300" y="1078760"/>
                    <a:pt x="135890" y="1083840"/>
                    <a:pt x="160020" y="1083840"/>
                  </a:cubicBezTo>
                  <a:lnTo>
                    <a:pt x="1813089" y="1083840"/>
                  </a:lnTo>
                  <a:cubicBezTo>
                    <a:pt x="1900719" y="1083840"/>
                    <a:pt x="1971839" y="1012720"/>
                    <a:pt x="1971839" y="925090"/>
                  </a:cubicBezTo>
                  <a:lnTo>
                    <a:pt x="1971839" y="158750"/>
                  </a:lnTo>
                  <a:cubicBezTo>
                    <a:pt x="1971839" y="140970"/>
                    <a:pt x="1968029" y="123190"/>
                    <a:pt x="1962949" y="106680"/>
                  </a:cubicBezTo>
                  <a:cubicBezTo>
                    <a:pt x="1984539" y="132080"/>
                    <a:pt x="1998509" y="165100"/>
                    <a:pt x="1998509" y="201930"/>
                  </a:cubicBezTo>
                  <a:lnTo>
                    <a:pt x="1998509" y="96827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655735" y="6968829"/>
            <a:ext cx="4310577" cy="4247877"/>
          </a:xfrm>
          <a:custGeom>
            <a:avLst/>
            <a:gdLst/>
            <a:ahLst/>
            <a:cxnLst/>
            <a:rect r="r" b="b" t="t" l="l"/>
            <a:pathLst>
              <a:path h="4247877" w="4310577">
                <a:moveTo>
                  <a:pt x="0" y="0"/>
                </a:moveTo>
                <a:lnTo>
                  <a:pt x="4310576" y="0"/>
                </a:lnTo>
                <a:lnTo>
                  <a:pt x="4310576" y="4247877"/>
                </a:lnTo>
                <a:lnTo>
                  <a:pt x="0" y="42478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405940" y="176272"/>
            <a:ext cx="3737553" cy="852428"/>
          </a:xfrm>
          <a:custGeom>
            <a:avLst/>
            <a:gdLst/>
            <a:ahLst/>
            <a:cxnLst/>
            <a:rect r="r" b="b" t="t" l="l"/>
            <a:pathLst>
              <a:path h="852428" w="3737553">
                <a:moveTo>
                  <a:pt x="0" y="0"/>
                </a:moveTo>
                <a:lnTo>
                  <a:pt x="3737553" y="0"/>
                </a:lnTo>
                <a:lnTo>
                  <a:pt x="3737553" y="852428"/>
                </a:lnTo>
                <a:lnTo>
                  <a:pt x="0" y="8524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502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282503" y="2904166"/>
            <a:ext cx="11273519" cy="250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70"/>
              </a:lnSpc>
            </a:pPr>
            <a:r>
              <a:rPr lang="en-US" sz="5700" spc="199">
                <a:solidFill>
                  <a:srgbClr val="E17C01"/>
                </a:solidFill>
                <a:latin typeface="Funtastic"/>
                <a:ea typeface="Funtastic"/>
                <a:cs typeface="Funtastic"/>
                <a:sym typeface="Funtastic"/>
              </a:rPr>
              <a:t>INTERFAZ WEB DE GESTIÓN DEPORTIVA </a:t>
            </a:r>
          </a:p>
          <a:p>
            <a:pPr algn="ctr">
              <a:lnSpc>
                <a:spcPts val="6270"/>
              </a:lnSpc>
            </a:pPr>
            <a:r>
              <a:rPr lang="en-US" sz="5700" spc="199">
                <a:solidFill>
                  <a:srgbClr val="E17C01"/>
                </a:solidFill>
                <a:latin typeface="Funtastic"/>
                <a:ea typeface="Funtastic"/>
                <a:cs typeface="Funtastic"/>
                <a:sym typeface="Funtastic"/>
              </a:rPr>
              <a:t>MAMBA CLUB MELIPILLA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705416" y="1746380"/>
            <a:ext cx="6427694" cy="643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b="true" sz="3780" spc="275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CAPSTONE - DUOC UC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33038" y="5919781"/>
            <a:ext cx="11421925" cy="2040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8"/>
              </a:lnSpc>
            </a:pPr>
            <a:r>
              <a:rPr lang="en-US" sz="2927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Integrantes: </a:t>
            </a:r>
            <a:r>
              <a:rPr lang="en-US" sz="2927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Amparo Núñez · Diego Álvarez · Gustavo Martínez</a:t>
            </a:r>
          </a:p>
          <a:p>
            <a:pPr algn="ctr">
              <a:lnSpc>
                <a:spcPts val="4098"/>
              </a:lnSpc>
            </a:pPr>
            <a:r>
              <a:rPr lang="en-US" sz="2927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Carrera: Ingeniería en Informática – DUOC UC · Sede Melipilla</a:t>
            </a:r>
          </a:p>
          <a:p>
            <a:pPr algn="ctr">
              <a:lnSpc>
                <a:spcPts val="4098"/>
              </a:lnSpc>
            </a:pPr>
            <a:r>
              <a:rPr lang="en-US" sz="2927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Año: 2025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94913"/>
            <a:ext cx="9678558" cy="1838686"/>
            <a:chOff x="0" y="0"/>
            <a:chExt cx="3031843" cy="575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92710" y="106680"/>
              <a:ext cx="2927703" cy="456595"/>
            </a:xfrm>
            <a:custGeom>
              <a:avLst/>
              <a:gdLst/>
              <a:ahLst/>
              <a:cxnLst/>
              <a:rect r="r" b="b" t="t" l="l"/>
              <a:pathLst>
                <a:path h="456595" w="2927703">
                  <a:moveTo>
                    <a:pt x="2901033" y="267365"/>
                  </a:moveTo>
                  <a:cubicBezTo>
                    <a:pt x="2901033" y="354995"/>
                    <a:pt x="2824833" y="426115"/>
                    <a:pt x="2743553" y="426115"/>
                  </a:cubicBezTo>
                  <a:lnTo>
                    <a:pt x="66040" y="426115"/>
                  </a:lnTo>
                  <a:cubicBezTo>
                    <a:pt x="43180" y="426115"/>
                    <a:pt x="20320" y="421035"/>
                    <a:pt x="0" y="412145"/>
                  </a:cubicBezTo>
                  <a:cubicBezTo>
                    <a:pt x="26670" y="440085"/>
                    <a:pt x="63500" y="456595"/>
                    <a:pt x="112787" y="456595"/>
                  </a:cubicBezTo>
                  <a:lnTo>
                    <a:pt x="2781653" y="456595"/>
                  </a:lnTo>
                  <a:cubicBezTo>
                    <a:pt x="2861663" y="456595"/>
                    <a:pt x="2927703" y="390555"/>
                    <a:pt x="2927703" y="310545"/>
                  </a:cubicBezTo>
                  <a:lnTo>
                    <a:pt x="2927703" y="95250"/>
                  </a:lnTo>
                  <a:cubicBezTo>
                    <a:pt x="2927703" y="58420"/>
                    <a:pt x="2913733" y="25400"/>
                    <a:pt x="2892143" y="0"/>
                  </a:cubicBezTo>
                  <a:cubicBezTo>
                    <a:pt x="2898493" y="16510"/>
                    <a:pt x="2901033" y="34290"/>
                    <a:pt x="2901033" y="52070"/>
                  </a:cubicBezTo>
                  <a:lnTo>
                    <a:pt x="2901033" y="267365"/>
                  </a:lnTo>
                  <a:close/>
                </a:path>
              </a:pathLst>
            </a:custGeom>
            <a:solidFill>
              <a:srgbClr val="E6983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2967073" cy="507395"/>
            </a:xfrm>
            <a:custGeom>
              <a:avLst/>
              <a:gdLst/>
              <a:ahLst/>
              <a:cxnLst/>
              <a:rect r="r" b="b" t="t" l="l"/>
              <a:pathLst>
                <a:path h="507395" w="2967073">
                  <a:moveTo>
                    <a:pt x="146050" y="507395"/>
                  </a:moveTo>
                  <a:lnTo>
                    <a:pt x="2821023" y="507395"/>
                  </a:lnTo>
                  <a:cubicBezTo>
                    <a:pt x="2901033" y="507395"/>
                    <a:pt x="2967073" y="441355"/>
                    <a:pt x="2967073" y="361345"/>
                  </a:cubicBezTo>
                  <a:lnTo>
                    <a:pt x="2967073" y="146050"/>
                  </a:lnTo>
                  <a:cubicBezTo>
                    <a:pt x="2967073" y="66040"/>
                    <a:pt x="2901033" y="0"/>
                    <a:pt x="2821023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61345"/>
                  </a:lnTo>
                  <a:cubicBezTo>
                    <a:pt x="0" y="442625"/>
                    <a:pt x="66040" y="507395"/>
                    <a:pt x="146050" y="50739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31843" cy="575975"/>
            </a:xfrm>
            <a:custGeom>
              <a:avLst/>
              <a:gdLst/>
              <a:ahLst/>
              <a:cxnLst/>
              <a:rect r="r" b="b" t="t" l="l"/>
              <a:pathLst>
                <a:path h="575975" w="3031843">
                  <a:moveTo>
                    <a:pt x="2968343" y="74930"/>
                  </a:moveTo>
                  <a:cubicBezTo>
                    <a:pt x="2940403" y="30480"/>
                    <a:pt x="2890873" y="0"/>
                    <a:pt x="2833723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74045"/>
                  </a:lnTo>
                  <a:cubicBezTo>
                    <a:pt x="0" y="426115"/>
                    <a:pt x="25400" y="471835"/>
                    <a:pt x="63500" y="501045"/>
                  </a:cubicBezTo>
                  <a:cubicBezTo>
                    <a:pt x="91440" y="545495"/>
                    <a:pt x="140970" y="575975"/>
                    <a:pt x="208117" y="575975"/>
                  </a:cubicBezTo>
                  <a:lnTo>
                    <a:pt x="2873093" y="575975"/>
                  </a:lnTo>
                  <a:cubicBezTo>
                    <a:pt x="2960723" y="575975"/>
                    <a:pt x="3031843" y="504855"/>
                    <a:pt x="3031843" y="417225"/>
                  </a:cubicBezTo>
                  <a:lnTo>
                    <a:pt x="3031843" y="201930"/>
                  </a:lnTo>
                  <a:cubicBezTo>
                    <a:pt x="3031843" y="149860"/>
                    <a:pt x="3006443" y="104140"/>
                    <a:pt x="2968343" y="74930"/>
                  </a:cubicBezTo>
                  <a:close/>
                  <a:moveTo>
                    <a:pt x="12700" y="374045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2833723" y="12700"/>
                  </a:lnTo>
                  <a:cubicBezTo>
                    <a:pt x="2913733" y="12700"/>
                    <a:pt x="2979773" y="78740"/>
                    <a:pt x="2979773" y="158750"/>
                  </a:cubicBezTo>
                  <a:lnTo>
                    <a:pt x="2979773" y="374045"/>
                  </a:lnTo>
                  <a:cubicBezTo>
                    <a:pt x="2979773" y="454055"/>
                    <a:pt x="2913733" y="520095"/>
                    <a:pt x="2833723" y="520095"/>
                  </a:cubicBezTo>
                  <a:lnTo>
                    <a:pt x="158750" y="520095"/>
                  </a:lnTo>
                  <a:cubicBezTo>
                    <a:pt x="78740" y="520095"/>
                    <a:pt x="12700" y="455325"/>
                    <a:pt x="12700" y="374045"/>
                  </a:cubicBezTo>
                  <a:close/>
                  <a:moveTo>
                    <a:pt x="3020413" y="417225"/>
                  </a:moveTo>
                  <a:cubicBezTo>
                    <a:pt x="3020413" y="497235"/>
                    <a:pt x="2953103" y="563275"/>
                    <a:pt x="2873093" y="563275"/>
                  </a:cubicBezTo>
                  <a:lnTo>
                    <a:pt x="208117" y="563275"/>
                  </a:lnTo>
                  <a:cubicBezTo>
                    <a:pt x="157480" y="563275"/>
                    <a:pt x="120650" y="546765"/>
                    <a:pt x="93980" y="518825"/>
                  </a:cubicBezTo>
                  <a:cubicBezTo>
                    <a:pt x="114300" y="527715"/>
                    <a:pt x="135890" y="532795"/>
                    <a:pt x="160020" y="532795"/>
                  </a:cubicBezTo>
                  <a:lnTo>
                    <a:pt x="2834993" y="532795"/>
                  </a:lnTo>
                  <a:cubicBezTo>
                    <a:pt x="2922623" y="532795"/>
                    <a:pt x="2993743" y="461675"/>
                    <a:pt x="2993743" y="374045"/>
                  </a:cubicBezTo>
                  <a:lnTo>
                    <a:pt x="2993743" y="158750"/>
                  </a:lnTo>
                  <a:cubicBezTo>
                    <a:pt x="2993743" y="140970"/>
                    <a:pt x="2989933" y="123190"/>
                    <a:pt x="2984853" y="106680"/>
                  </a:cubicBezTo>
                  <a:cubicBezTo>
                    <a:pt x="3006443" y="132080"/>
                    <a:pt x="3020413" y="165100"/>
                    <a:pt x="3020413" y="201930"/>
                  </a:cubicBezTo>
                  <a:lnTo>
                    <a:pt x="3020413" y="41722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434286" y="0"/>
            <a:ext cx="6853714" cy="10287000"/>
          </a:xfrm>
          <a:custGeom>
            <a:avLst/>
            <a:gdLst/>
            <a:ahLst/>
            <a:cxnLst/>
            <a:rect r="r" b="b" t="t" l="l"/>
            <a:pathLst>
              <a:path h="10287000" w="6853714">
                <a:moveTo>
                  <a:pt x="0" y="0"/>
                </a:moveTo>
                <a:lnTo>
                  <a:pt x="6853714" y="0"/>
                </a:lnTo>
                <a:lnTo>
                  <a:pt x="68537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735" t="0" r="-25735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42197" y="933858"/>
            <a:ext cx="9451565" cy="722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9"/>
              </a:lnSpc>
            </a:pPr>
            <a:r>
              <a:rPr lang="en-US" sz="4536" spc="158">
                <a:solidFill>
                  <a:srgbClr val="E17C01"/>
                </a:solidFill>
                <a:latin typeface="Funtastic"/>
                <a:ea typeface="Funtastic"/>
                <a:cs typeface="Funtastic"/>
                <a:sym typeface="Funtastic"/>
              </a:rPr>
              <a:t>CONTEXTO Y OBJETIVO GENERAL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8890" y="2585464"/>
            <a:ext cx="10600399" cy="3894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42"/>
              </a:lnSpc>
            </a:pPr>
            <a:r>
              <a:rPr lang="en-US" sz="3173" b="true">
                <a:solidFill>
                  <a:srgbClr val="292929"/>
                </a:solidFill>
                <a:latin typeface="Now Bold"/>
                <a:ea typeface="Now Bold"/>
                <a:cs typeface="Now Bold"/>
                <a:sym typeface="Now Bold"/>
              </a:rPr>
              <a:t>PROBLEMA</a:t>
            </a:r>
            <a:r>
              <a:rPr lang="en-US" sz="3173">
                <a:solidFill>
                  <a:srgbClr val="292929"/>
                </a:solidFill>
                <a:latin typeface="Now"/>
                <a:ea typeface="Now"/>
                <a:cs typeface="Now"/>
                <a:sym typeface="Now"/>
              </a:rPr>
              <a:t>: FALTA DE UNA HERRAMIENTA DIGITAL QUE CENTRALICE ACTIVIDADES, ASISTENCIA Y COMUNICACIÓN DEL CLUB.</a:t>
            </a:r>
          </a:p>
          <a:p>
            <a:pPr algn="l">
              <a:lnSpc>
                <a:spcPts val="4442"/>
              </a:lnSpc>
            </a:pPr>
          </a:p>
          <a:p>
            <a:pPr algn="l">
              <a:lnSpc>
                <a:spcPts val="4442"/>
              </a:lnSpc>
            </a:pPr>
            <a:r>
              <a:rPr lang="en-US" sz="3173" b="true">
                <a:solidFill>
                  <a:srgbClr val="292929"/>
                </a:solidFill>
                <a:latin typeface="Now Bold"/>
                <a:ea typeface="Now Bold"/>
                <a:cs typeface="Now Bold"/>
                <a:sym typeface="Now Bold"/>
              </a:rPr>
              <a:t>Objetivo general</a:t>
            </a:r>
            <a:r>
              <a:rPr lang="en-US" sz="3173">
                <a:solidFill>
                  <a:srgbClr val="292929"/>
                </a:solidFill>
                <a:latin typeface="Now"/>
                <a:ea typeface="Now"/>
                <a:cs typeface="Now"/>
                <a:sym typeface="Now"/>
              </a:rPr>
              <a:t>: Diseñar e implementar una interfaz web que mejore la gestión y comunicación interna del Mamba Club.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405940" y="176272"/>
            <a:ext cx="3737553" cy="852428"/>
          </a:xfrm>
          <a:custGeom>
            <a:avLst/>
            <a:gdLst/>
            <a:ahLst/>
            <a:cxnLst/>
            <a:rect r="r" b="b" t="t" l="l"/>
            <a:pathLst>
              <a:path h="852428" w="3737553">
                <a:moveTo>
                  <a:pt x="0" y="0"/>
                </a:moveTo>
                <a:lnTo>
                  <a:pt x="3737553" y="0"/>
                </a:lnTo>
                <a:lnTo>
                  <a:pt x="3737553" y="852428"/>
                </a:lnTo>
                <a:lnTo>
                  <a:pt x="0" y="8524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02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142197" y="6712995"/>
            <a:ext cx="8058837" cy="1506070"/>
            <a:chOff x="0" y="0"/>
            <a:chExt cx="3081985" cy="575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92710" y="106680"/>
              <a:ext cx="2977845" cy="456595"/>
            </a:xfrm>
            <a:custGeom>
              <a:avLst/>
              <a:gdLst/>
              <a:ahLst/>
              <a:cxnLst/>
              <a:rect r="r" b="b" t="t" l="l"/>
              <a:pathLst>
                <a:path h="456595" w="2977845">
                  <a:moveTo>
                    <a:pt x="2951175" y="267365"/>
                  </a:moveTo>
                  <a:cubicBezTo>
                    <a:pt x="2951175" y="354995"/>
                    <a:pt x="2874975" y="426115"/>
                    <a:pt x="2793695" y="426115"/>
                  </a:cubicBezTo>
                  <a:lnTo>
                    <a:pt x="66040" y="426115"/>
                  </a:lnTo>
                  <a:cubicBezTo>
                    <a:pt x="43180" y="426115"/>
                    <a:pt x="20320" y="421035"/>
                    <a:pt x="0" y="412145"/>
                  </a:cubicBezTo>
                  <a:cubicBezTo>
                    <a:pt x="26670" y="440085"/>
                    <a:pt x="63500" y="456595"/>
                    <a:pt x="113107" y="456595"/>
                  </a:cubicBezTo>
                  <a:lnTo>
                    <a:pt x="2831795" y="456595"/>
                  </a:lnTo>
                  <a:cubicBezTo>
                    <a:pt x="2911805" y="456595"/>
                    <a:pt x="2977845" y="390555"/>
                    <a:pt x="2977845" y="310545"/>
                  </a:cubicBezTo>
                  <a:lnTo>
                    <a:pt x="2977845" y="95250"/>
                  </a:lnTo>
                  <a:cubicBezTo>
                    <a:pt x="2977845" y="58420"/>
                    <a:pt x="2963875" y="25400"/>
                    <a:pt x="2942285" y="0"/>
                  </a:cubicBezTo>
                  <a:cubicBezTo>
                    <a:pt x="2948635" y="16510"/>
                    <a:pt x="2951175" y="34290"/>
                    <a:pt x="2951175" y="52070"/>
                  </a:cubicBezTo>
                  <a:lnTo>
                    <a:pt x="2951175" y="267365"/>
                  </a:lnTo>
                  <a:close/>
                </a:path>
              </a:pathLst>
            </a:custGeom>
            <a:solidFill>
              <a:srgbClr val="E69839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2700" y="12700"/>
              <a:ext cx="3017215" cy="507395"/>
            </a:xfrm>
            <a:custGeom>
              <a:avLst/>
              <a:gdLst/>
              <a:ahLst/>
              <a:cxnLst/>
              <a:rect r="r" b="b" t="t" l="l"/>
              <a:pathLst>
                <a:path h="507395" w="3017215">
                  <a:moveTo>
                    <a:pt x="146050" y="507395"/>
                  </a:moveTo>
                  <a:lnTo>
                    <a:pt x="2871165" y="507395"/>
                  </a:lnTo>
                  <a:cubicBezTo>
                    <a:pt x="2951175" y="507395"/>
                    <a:pt x="3017215" y="441355"/>
                    <a:pt x="3017215" y="361345"/>
                  </a:cubicBezTo>
                  <a:lnTo>
                    <a:pt x="3017215" y="146050"/>
                  </a:lnTo>
                  <a:cubicBezTo>
                    <a:pt x="3017215" y="66040"/>
                    <a:pt x="2951175" y="0"/>
                    <a:pt x="2871165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361345"/>
                  </a:lnTo>
                  <a:cubicBezTo>
                    <a:pt x="0" y="442625"/>
                    <a:pt x="66040" y="507395"/>
                    <a:pt x="146050" y="50739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081986" cy="575975"/>
            </a:xfrm>
            <a:custGeom>
              <a:avLst/>
              <a:gdLst/>
              <a:ahLst/>
              <a:cxnLst/>
              <a:rect r="r" b="b" t="t" l="l"/>
              <a:pathLst>
                <a:path h="575975" w="3081986">
                  <a:moveTo>
                    <a:pt x="3018486" y="74930"/>
                  </a:moveTo>
                  <a:cubicBezTo>
                    <a:pt x="2990546" y="30480"/>
                    <a:pt x="2941015" y="0"/>
                    <a:pt x="2883865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374045"/>
                  </a:lnTo>
                  <a:cubicBezTo>
                    <a:pt x="0" y="426115"/>
                    <a:pt x="25400" y="471835"/>
                    <a:pt x="63500" y="501045"/>
                  </a:cubicBezTo>
                  <a:cubicBezTo>
                    <a:pt x="91440" y="545495"/>
                    <a:pt x="140970" y="575975"/>
                    <a:pt x="208486" y="575975"/>
                  </a:cubicBezTo>
                  <a:lnTo>
                    <a:pt x="2923236" y="575975"/>
                  </a:lnTo>
                  <a:cubicBezTo>
                    <a:pt x="3010865" y="575975"/>
                    <a:pt x="3081986" y="504855"/>
                    <a:pt x="3081986" y="417225"/>
                  </a:cubicBezTo>
                  <a:lnTo>
                    <a:pt x="3081986" y="201930"/>
                  </a:lnTo>
                  <a:cubicBezTo>
                    <a:pt x="3081985" y="149860"/>
                    <a:pt x="3056585" y="104140"/>
                    <a:pt x="3018486" y="74930"/>
                  </a:cubicBezTo>
                  <a:close/>
                  <a:moveTo>
                    <a:pt x="12700" y="374045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2883865" y="12700"/>
                  </a:lnTo>
                  <a:cubicBezTo>
                    <a:pt x="2963875" y="12700"/>
                    <a:pt x="3029915" y="78740"/>
                    <a:pt x="3029915" y="158750"/>
                  </a:cubicBezTo>
                  <a:lnTo>
                    <a:pt x="3029915" y="374045"/>
                  </a:lnTo>
                  <a:cubicBezTo>
                    <a:pt x="3029915" y="454055"/>
                    <a:pt x="2963875" y="520095"/>
                    <a:pt x="2883865" y="520095"/>
                  </a:cubicBezTo>
                  <a:lnTo>
                    <a:pt x="158750" y="520095"/>
                  </a:lnTo>
                  <a:cubicBezTo>
                    <a:pt x="78740" y="520095"/>
                    <a:pt x="12700" y="455325"/>
                    <a:pt x="12700" y="374045"/>
                  </a:cubicBezTo>
                  <a:close/>
                  <a:moveTo>
                    <a:pt x="3070555" y="417225"/>
                  </a:moveTo>
                  <a:cubicBezTo>
                    <a:pt x="3070555" y="497235"/>
                    <a:pt x="3003245" y="563275"/>
                    <a:pt x="2923236" y="563275"/>
                  </a:cubicBezTo>
                  <a:lnTo>
                    <a:pt x="208486" y="563275"/>
                  </a:lnTo>
                  <a:cubicBezTo>
                    <a:pt x="157480" y="563275"/>
                    <a:pt x="120650" y="546765"/>
                    <a:pt x="93980" y="518825"/>
                  </a:cubicBezTo>
                  <a:cubicBezTo>
                    <a:pt x="114300" y="527715"/>
                    <a:pt x="135890" y="532795"/>
                    <a:pt x="160020" y="532795"/>
                  </a:cubicBezTo>
                  <a:lnTo>
                    <a:pt x="2885136" y="532795"/>
                  </a:lnTo>
                  <a:cubicBezTo>
                    <a:pt x="2972765" y="532795"/>
                    <a:pt x="3043886" y="461675"/>
                    <a:pt x="3043886" y="374045"/>
                  </a:cubicBezTo>
                  <a:lnTo>
                    <a:pt x="3043886" y="158750"/>
                  </a:lnTo>
                  <a:cubicBezTo>
                    <a:pt x="3043886" y="140970"/>
                    <a:pt x="3040075" y="123190"/>
                    <a:pt x="3034995" y="106680"/>
                  </a:cubicBezTo>
                  <a:cubicBezTo>
                    <a:pt x="3056586" y="132080"/>
                    <a:pt x="3070555" y="165100"/>
                    <a:pt x="3070555" y="201930"/>
                  </a:cubicBezTo>
                  <a:lnTo>
                    <a:pt x="3070555" y="41722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467652" y="7085279"/>
            <a:ext cx="7407926" cy="72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6"/>
              </a:lnSpc>
            </a:pPr>
            <a:r>
              <a:rPr lang="en-US" sz="4514" spc="158">
                <a:solidFill>
                  <a:srgbClr val="E17C01"/>
                </a:solidFill>
                <a:latin typeface="Funtastic"/>
                <a:ea typeface="Funtastic"/>
                <a:cs typeface="Funtastic"/>
                <a:sym typeface="Funtastic"/>
              </a:rPr>
              <a:t>METODOLOGÍA APLICADA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98890" y="8571490"/>
            <a:ext cx="9210609" cy="1498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29"/>
              </a:lnSpc>
              <a:spcBef>
                <a:spcPct val="0"/>
              </a:spcBef>
            </a:pPr>
            <a:r>
              <a:rPr lang="en-US" b="true" sz="2877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M</a:t>
            </a:r>
            <a:r>
              <a:rPr lang="en-US" b="true" sz="2877" u="none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etodología</a:t>
            </a:r>
            <a:r>
              <a:rPr lang="en-US" sz="2877" u="none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: Scrum (ágil)</a:t>
            </a:r>
          </a:p>
          <a:p>
            <a:pPr algn="l">
              <a:lnSpc>
                <a:spcPts val="4029"/>
              </a:lnSpc>
            </a:pPr>
            <a:r>
              <a:rPr lang="en-US" b="true" sz="2877" u="none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Herramientas</a:t>
            </a:r>
            <a:r>
              <a:rPr lang="en-US" sz="2877" u="none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: Trello · GitHub · Visual Studio Code</a:t>
            </a:r>
          </a:p>
          <a:p>
            <a:pPr algn="l" marL="0" indent="0" lvl="0">
              <a:lnSpc>
                <a:spcPts val="402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9185" y="328672"/>
            <a:ext cx="10772642" cy="2132413"/>
            <a:chOff x="0" y="0"/>
            <a:chExt cx="3231169" cy="63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92710" y="106680"/>
              <a:ext cx="3127029" cy="520220"/>
            </a:xfrm>
            <a:custGeom>
              <a:avLst/>
              <a:gdLst/>
              <a:ahLst/>
              <a:cxnLst/>
              <a:rect r="r" b="b" t="t" l="l"/>
              <a:pathLst>
                <a:path h="520220" w="3127029">
                  <a:moveTo>
                    <a:pt x="3100359" y="330990"/>
                  </a:moveTo>
                  <a:cubicBezTo>
                    <a:pt x="3100359" y="418620"/>
                    <a:pt x="3024159" y="489740"/>
                    <a:pt x="2942879" y="489740"/>
                  </a:cubicBezTo>
                  <a:lnTo>
                    <a:pt x="66040" y="489740"/>
                  </a:lnTo>
                  <a:cubicBezTo>
                    <a:pt x="43180" y="489740"/>
                    <a:pt x="20320" y="484661"/>
                    <a:pt x="0" y="475770"/>
                  </a:cubicBezTo>
                  <a:cubicBezTo>
                    <a:pt x="26670" y="503711"/>
                    <a:pt x="63500" y="520220"/>
                    <a:pt x="114058" y="520220"/>
                  </a:cubicBezTo>
                  <a:lnTo>
                    <a:pt x="2980979" y="520220"/>
                  </a:lnTo>
                  <a:cubicBezTo>
                    <a:pt x="3060989" y="520220"/>
                    <a:pt x="3127029" y="454180"/>
                    <a:pt x="3127029" y="374170"/>
                  </a:cubicBezTo>
                  <a:lnTo>
                    <a:pt x="3127029" y="95250"/>
                  </a:lnTo>
                  <a:cubicBezTo>
                    <a:pt x="3127029" y="58420"/>
                    <a:pt x="3113059" y="25400"/>
                    <a:pt x="3091469" y="0"/>
                  </a:cubicBezTo>
                  <a:cubicBezTo>
                    <a:pt x="3097819" y="16510"/>
                    <a:pt x="3100359" y="34290"/>
                    <a:pt x="3100359" y="52070"/>
                  </a:cubicBezTo>
                  <a:lnTo>
                    <a:pt x="3100359" y="330990"/>
                  </a:lnTo>
                  <a:close/>
                </a:path>
              </a:pathLst>
            </a:custGeom>
            <a:solidFill>
              <a:srgbClr val="E6983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3166399" cy="571020"/>
            </a:xfrm>
            <a:custGeom>
              <a:avLst/>
              <a:gdLst/>
              <a:ahLst/>
              <a:cxnLst/>
              <a:rect r="r" b="b" t="t" l="l"/>
              <a:pathLst>
                <a:path h="571020" w="3166399">
                  <a:moveTo>
                    <a:pt x="146050" y="571020"/>
                  </a:moveTo>
                  <a:lnTo>
                    <a:pt x="3020349" y="571020"/>
                  </a:lnTo>
                  <a:cubicBezTo>
                    <a:pt x="3100359" y="571020"/>
                    <a:pt x="3166399" y="504980"/>
                    <a:pt x="3166399" y="424970"/>
                  </a:cubicBezTo>
                  <a:lnTo>
                    <a:pt x="3166399" y="146050"/>
                  </a:lnTo>
                  <a:cubicBezTo>
                    <a:pt x="3166399" y="66040"/>
                    <a:pt x="3100359" y="0"/>
                    <a:pt x="302034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424970"/>
                  </a:lnTo>
                  <a:cubicBezTo>
                    <a:pt x="0" y="506250"/>
                    <a:pt x="66040" y="571020"/>
                    <a:pt x="146050" y="57102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31169" cy="639600"/>
            </a:xfrm>
            <a:custGeom>
              <a:avLst/>
              <a:gdLst/>
              <a:ahLst/>
              <a:cxnLst/>
              <a:rect r="r" b="b" t="t" l="l"/>
              <a:pathLst>
                <a:path h="639600" w="3231169">
                  <a:moveTo>
                    <a:pt x="3167669" y="74930"/>
                  </a:moveTo>
                  <a:cubicBezTo>
                    <a:pt x="3139729" y="30480"/>
                    <a:pt x="3090199" y="0"/>
                    <a:pt x="303304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437670"/>
                  </a:lnTo>
                  <a:cubicBezTo>
                    <a:pt x="0" y="489740"/>
                    <a:pt x="25400" y="535460"/>
                    <a:pt x="63500" y="564670"/>
                  </a:cubicBezTo>
                  <a:cubicBezTo>
                    <a:pt x="91440" y="609120"/>
                    <a:pt x="140970" y="639600"/>
                    <a:pt x="209585" y="639600"/>
                  </a:cubicBezTo>
                  <a:lnTo>
                    <a:pt x="3072419" y="639600"/>
                  </a:lnTo>
                  <a:cubicBezTo>
                    <a:pt x="3160049" y="639600"/>
                    <a:pt x="3231169" y="568480"/>
                    <a:pt x="3231169" y="480850"/>
                  </a:cubicBezTo>
                  <a:lnTo>
                    <a:pt x="3231169" y="201930"/>
                  </a:lnTo>
                  <a:cubicBezTo>
                    <a:pt x="3231169" y="149860"/>
                    <a:pt x="3205769" y="104140"/>
                    <a:pt x="3167669" y="74930"/>
                  </a:cubicBezTo>
                  <a:close/>
                  <a:moveTo>
                    <a:pt x="12700" y="43767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3033049" y="12700"/>
                  </a:lnTo>
                  <a:cubicBezTo>
                    <a:pt x="3113059" y="12700"/>
                    <a:pt x="3179099" y="78740"/>
                    <a:pt x="3179099" y="158750"/>
                  </a:cubicBezTo>
                  <a:lnTo>
                    <a:pt x="3179099" y="437670"/>
                  </a:lnTo>
                  <a:cubicBezTo>
                    <a:pt x="3179099" y="517680"/>
                    <a:pt x="3113059" y="583720"/>
                    <a:pt x="3033049" y="583720"/>
                  </a:cubicBezTo>
                  <a:lnTo>
                    <a:pt x="158750" y="583720"/>
                  </a:lnTo>
                  <a:cubicBezTo>
                    <a:pt x="78740" y="583720"/>
                    <a:pt x="12700" y="518950"/>
                    <a:pt x="12700" y="437670"/>
                  </a:cubicBezTo>
                  <a:close/>
                  <a:moveTo>
                    <a:pt x="3219739" y="480850"/>
                  </a:moveTo>
                  <a:cubicBezTo>
                    <a:pt x="3219739" y="560860"/>
                    <a:pt x="3152429" y="626900"/>
                    <a:pt x="3072419" y="626900"/>
                  </a:cubicBezTo>
                  <a:lnTo>
                    <a:pt x="209585" y="626900"/>
                  </a:lnTo>
                  <a:cubicBezTo>
                    <a:pt x="157480" y="626900"/>
                    <a:pt x="120650" y="610390"/>
                    <a:pt x="93980" y="582450"/>
                  </a:cubicBezTo>
                  <a:cubicBezTo>
                    <a:pt x="114300" y="591340"/>
                    <a:pt x="135890" y="596420"/>
                    <a:pt x="160020" y="596420"/>
                  </a:cubicBezTo>
                  <a:lnTo>
                    <a:pt x="3034319" y="596420"/>
                  </a:lnTo>
                  <a:cubicBezTo>
                    <a:pt x="3121949" y="596420"/>
                    <a:pt x="3193069" y="525300"/>
                    <a:pt x="3193069" y="437670"/>
                  </a:cubicBezTo>
                  <a:lnTo>
                    <a:pt x="3193069" y="158750"/>
                  </a:lnTo>
                  <a:cubicBezTo>
                    <a:pt x="3193069" y="140970"/>
                    <a:pt x="3189259" y="123190"/>
                    <a:pt x="3184179" y="106680"/>
                  </a:cubicBezTo>
                  <a:cubicBezTo>
                    <a:pt x="3205769" y="132080"/>
                    <a:pt x="3219739" y="165100"/>
                    <a:pt x="3219739" y="201930"/>
                  </a:cubicBezTo>
                  <a:lnTo>
                    <a:pt x="3219739" y="48085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4405940" y="176272"/>
            <a:ext cx="3737553" cy="852428"/>
          </a:xfrm>
          <a:custGeom>
            <a:avLst/>
            <a:gdLst/>
            <a:ahLst/>
            <a:cxnLst/>
            <a:rect r="r" b="b" t="t" l="l"/>
            <a:pathLst>
              <a:path h="852428" w="3737553">
                <a:moveTo>
                  <a:pt x="0" y="0"/>
                </a:moveTo>
                <a:lnTo>
                  <a:pt x="3737553" y="0"/>
                </a:lnTo>
                <a:lnTo>
                  <a:pt x="3737553" y="852428"/>
                </a:lnTo>
                <a:lnTo>
                  <a:pt x="0" y="8524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02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126588" y="8163061"/>
            <a:ext cx="4310577" cy="4247877"/>
          </a:xfrm>
          <a:custGeom>
            <a:avLst/>
            <a:gdLst/>
            <a:ahLst/>
            <a:cxnLst/>
            <a:rect r="r" b="b" t="t" l="l"/>
            <a:pathLst>
              <a:path h="4247877" w="4310577">
                <a:moveTo>
                  <a:pt x="0" y="0"/>
                </a:moveTo>
                <a:lnTo>
                  <a:pt x="4310576" y="0"/>
                </a:lnTo>
                <a:lnTo>
                  <a:pt x="4310576" y="4247878"/>
                </a:lnTo>
                <a:lnTo>
                  <a:pt x="0" y="42478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609185" y="2769182"/>
          <a:ext cx="17123424" cy="7129600"/>
        </p:xfrm>
        <a:graphic>
          <a:graphicData uri="http://schemas.openxmlformats.org/drawingml/2006/table">
            <a:tbl>
              <a:tblPr/>
              <a:tblGrid>
                <a:gridCol w="2853904"/>
                <a:gridCol w="2853904"/>
                <a:gridCol w="2853904"/>
                <a:gridCol w="2853904"/>
                <a:gridCol w="2853904"/>
                <a:gridCol w="2853904"/>
              </a:tblGrid>
              <a:tr h="47688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Sprint / Fase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Objetivo Principal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Responsables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Estado de Avance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% de Avance Estimado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Observaciones Clave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4357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Sprint 1 – Planificación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Definir requerimientos, roles y alcance del proyecto.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AN, DA, GM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400"/>
                        </a:lnSpc>
                        <a:defRPr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✅ </a:t>
                      </a:r>
                      <a:r>
                        <a:rPr lang="en-US" sz="10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Finalizado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100%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Todas las actividades completadas según lo planificado. Se establecieron las bases del proyecto.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4511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Sprint 2 – Diseño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Diseñar arquitectura, vistas, estructura técnica y UX/UI.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AN, DA, GM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400"/>
                        </a:lnSpc>
                        <a:defRPr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✅ </a:t>
                      </a:r>
                      <a:r>
                        <a:rPr lang="en-US" sz="10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Finalizado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100%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Entregables bien documentados y alineados con los requerimientos. Excelente coordinación del equipo.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100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Sprint 3 – Desarrollo (Backend)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Construcción de la lógica de negocio, APIs y base de datos.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AN, DA, GM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400"/>
                        </a:lnSpc>
                        <a:defRPr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🟡 </a:t>
                      </a:r>
                      <a:r>
                        <a:rPr lang="en-US" sz="10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Casi Terminado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90%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APIs y base de datos implementadas; seguridad aún en ajustes finales.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7651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Sprint 4 – Desarrollo (Frontend)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Implementar la interfaz de usuario y conexión con backend.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AN, DA, GM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400"/>
                        </a:lnSpc>
                        <a:defRPr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🟢 </a:t>
                      </a:r>
                      <a:r>
                        <a:rPr lang="en-US" sz="10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En Fase Final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85%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Frontend funcional; diseño responsivo aún en proceso. Avance técnico estable.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7651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Sprint 5 – Pruebas, Documentación y Cierre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Validar funcionamiento, elaborar documentación e informe final.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AN, DA, GM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400"/>
                        </a:lnSpc>
                        <a:defRPr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🔵 </a:t>
                      </a:r>
                      <a:r>
                        <a:rPr lang="en-US" sz="1000" b="true">
                          <a:solidFill>
                            <a:srgbClr val="000000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En Proceso Inicial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40%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Pruebas funcionales iniciadas; pendientes pruebas no funcionales y documentación.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1615677" y="809216"/>
            <a:ext cx="8759658" cy="1095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3"/>
              </a:lnSpc>
            </a:pPr>
            <a:r>
              <a:rPr lang="en-US" sz="6730" spc="235">
                <a:solidFill>
                  <a:srgbClr val="E17C01"/>
                </a:solidFill>
                <a:latin typeface="Funtastic"/>
                <a:ea typeface="Funtastic"/>
                <a:cs typeface="Funtastic"/>
                <a:sym typeface="Funtastic"/>
              </a:rPr>
              <a:t>AVANCE PROYECTO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0649" y="939025"/>
            <a:ext cx="5645511" cy="2132413"/>
            <a:chOff x="0" y="0"/>
            <a:chExt cx="1693327" cy="63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92710" y="106680"/>
              <a:ext cx="1589187" cy="520220"/>
            </a:xfrm>
            <a:custGeom>
              <a:avLst/>
              <a:gdLst/>
              <a:ahLst/>
              <a:cxnLst/>
              <a:rect r="r" b="b" t="t" l="l"/>
              <a:pathLst>
                <a:path h="520220" w="1589187">
                  <a:moveTo>
                    <a:pt x="1562516" y="330990"/>
                  </a:moveTo>
                  <a:cubicBezTo>
                    <a:pt x="1562516" y="418620"/>
                    <a:pt x="1486317" y="489740"/>
                    <a:pt x="1405037" y="489740"/>
                  </a:cubicBezTo>
                  <a:lnTo>
                    <a:pt x="66040" y="489740"/>
                  </a:lnTo>
                  <a:cubicBezTo>
                    <a:pt x="43180" y="489740"/>
                    <a:pt x="20320" y="484661"/>
                    <a:pt x="0" y="475770"/>
                  </a:cubicBezTo>
                  <a:cubicBezTo>
                    <a:pt x="26670" y="503711"/>
                    <a:pt x="63500" y="520220"/>
                    <a:pt x="104256" y="520220"/>
                  </a:cubicBezTo>
                  <a:lnTo>
                    <a:pt x="1443137" y="520220"/>
                  </a:lnTo>
                  <a:cubicBezTo>
                    <a:pt x="1523147" y="520220"/>
                    <a:pt x="1589187" y="454180"/>
                    <a:pt x="1589187" y="374170"/>
                  </a:cubicBezTo>
                  <a:lnTo>
                    <a:pt x="1589187" y="95250"/>
                  </a:lnTo>
                  <a:cubicBezTo>
                    <a:pt x="1589187" y="58420"/>
                    <a:pt x="1575216" y="25400"/>
                    <a:pt x="1553627" y="0"/>
                  </a:cubicBezTo>
                  <a:cubicBezTo>
                    <a:pt x="1559977" y="16510"/>
                    <a:pt x="1562516" y="34290"/>
                    <a:pt x="1562516" y="52070"/>
                  </a:cubicBezTo>
                  <a:lnTo>
                    <a:pt x="1562516" y="330990"/>
                  </a:lnTo>
                  <a:close/>
                </a:path>
              </a:pathLst>
            </a:custGeom>
            <a:solidFill>
              <a:srgbClr val="E6983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1628557" cy="571020"/>
            </a:xfrm>
            <a:custGeom>
              <a:avLst/>
              <a:gdLst/>
              <a:ahLst/>
              <a:cxnLst/>
              <a:rect r="r" b="b" t="t" l="l"/>
              <a:pathLst>
                <a:path h="571020" w="1628557">
                  <a:moveTo>
                    <a:pt x="146050" y="571020"/>
                  </a:moveTo>
                  <a:lnTo>
                    <a:pt x="1482507" y="571020"/>
                  </a:lnTo>
                  <a:cubicBezTo>
                    <a:pt x="1562517" y="571020"/>
                    <a:pt x="1628557" y="504980"/>
                    <a:pt x="1628557" y="424970"/>
                  </a:cubicBezTo>
                  <a:lnTo>
                    <a:pt x="1628557" y="146050"/>
                  </a:lnTo>
                  <a:cubicBezTo>
                    <a:pt x="1628557" y="66040"/>
                    <a:pt x="1562517" y="0"/>
                    <a:pt x="1482507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424970"/>
                  </a:lnTo>
                  <a:cubicBezTo>
                    <a:pt x="0" y="506250"/>
                    <a:pt x="66040" y="571020"/>
                    <a:pt x="146050" y="57102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93327" cy="639600"/>
            </a:xfrm>
            <a:custGeom>
              <a:avLst/>
              <a:gdLst/>
              <a:ahLst/>
              <a:cxnLst/>
              <a:rect r="r" b="b" t="t" l="l"/>
              <a:pathLst>
                <a:path h="639600" w="1693327">
                  <a:moveTo>
                    <a:pt x="1629827" y="74930"/>
                  </a:moveTo>
                  <a:cubicBezTo>
                    <a:pt x="1601887" y="30480"/>
                    <a:pt x="1552357" y="0"/>
                    <a:pt x="1495207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437670"/>
                  </a:lnTo>
                  <a:cubicBezTo>
                    <a:pt x="0" y="489740"/>
                    <a:pt x="25400" y="535460"/>
                    <a:pt x="63500" y="564670"/>
                  </a:cubicBezTo>
                  <a:cubicBezTo>
                    <a:pt x="91440" y="609120"/>
                    <a:pt x="140970" y="639600"/>
                    <a:pt x="198254" y="639600"/>
                  </a:cubicBezTo>
                  <a:lnTo>
                    <a:pt x="1534577" y="639600"/>
                  </a:lnTo>
                  <a:cubicBezTo>
                    <a:pt x="1622207" y="639600"/>
                    <a:pt x="1693327" y="568480"/>
                    <a:pt x="1693327" y="480850"/>
                  </a:cubicBezTo>
                  <a:lnTo>
                    <a:pt x="1693327" y="201930"/>
                  </a:lnTo>
                  <a:cubicBezTo>
                    <a:pt x="1693326" y="149860"/>
                    <a:pt x="1667926" y="104140"/>
                    <a:pt x="1629827" y="74930"/>
                  </a:cubicBezTo>
                  <a:close/>
                  <a:moveTo>
                    <a:pt x="12700" y="43767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95207" y="12700"/>
                  </a:lnTo>
                  <a:cubicBezTo>
                    <a:pt x="1575217" y="12700"/>
                    <a:pt x="1641257" y="78740"/>
                    <a:pt x="1641257" y="158750"/>
                  </a:cubicBezTo>
                  <a:lnTo>
                    <a:pt x="1641257" y="437670"/>
                  </a:lnTo>
                  <a:cubicBezTo>
                    <a:pt x="1641257" y="517680"/>
                    <a:pt x="1575217" y="583720"/>
                    <a:pt x="1495207" y="583720"/>
                  </a:cubicBezTo>
                  <a:lnTo>
                    <a:pt x="158750" y="583720"/>
                  </a:lnTo>
                  <a:cubicBezTo>
                    <a:pt x="78740" y="583720"/>
                    <a:pt x="12700" y="518950"/>
                    <a:pt x="12700" y="437670"/>
                  </a:cubicBezTo>
                  <a:close/>
                  <a:moveTo>
                    <a:pt x="1681897" y="480850"/>
                  </a:moveTo>
                  <a:cubicBezTo>
                    <a:pt x="1681897" y="560860"/>
                    <a:pt x="1614587" y="626900"/>
                    <a:pt x="1534577" y="626900"/>
                  </a:cubicBezTo>
                  <a:lnTo>
                    <a:pt x="198254" y="626900"/>
                  </a:lnTo>
                  <a:cubicBezTo>
                    <a:pt x="157480" y="626900"/>
                    <a:pt x="120650" y="610390"/>
                    <a:pt x="93980" y="582450"/>
                  </a:cubicBezTo>
                  <a:cubicBezTo>
                    <a:pt x="114300" y="591340"/>
                    <a:pt x="135890" y="596420"/>
                    <a:pt x="160020" y="596420"/>
                  </a:cubicBezTo>
                  <a:lnTo>
                    <a:pt x="1496477" y="596420"/>
                  </a:lnTo>
                  <a:cubicBezTo>
                    <a:pt x="1584107" y="596420"/>
                    <a:pt x="1655227" y="525300"/>
                    <a:pt x="1655227" y="437670"/>
                  </a:cubicBezTo>
                  <a:lnTo>
                    <a:pt x="1655227" y="158750"/>
                  </a:lnTo>
                  <a:cubicBezTo>
                    <a:pt x="1655227" y="140970"/>
                    <a:pt x="1651417" y="123190"/>
                    <a:pt x="1646337" y="106680"/>
                  </a:cubicBezTo>
                  <a:cubicBezTo>
                    <a:pt x="1667927" y="132080"/>
                    <a:pt x="1681897" y="165100"/>
                    <a:pt x="1681897" y="201930"/>
                  </a:cubicBezTo>
                  <a:lnTo>
                    <a:pt x="1681897" y="48085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333080" y="892567"/>
            <a:ext cx="4421316" cy="2028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3"/>
              </a:lnSpc>
            </a:pPr>
            <a:r>
              <a:rPr lang="en-US" sz="6730" spc="235">
                <a:solidFill>
                  <a:srgbClr val="E17C01"/>
                </a:solidFill>
                <a:latin typeface="Funtastic"/>
                <a:ea typeface="Funtastic"/>
                <a:cs typeface="Funtastic"/>
                <a:sym typeface="Funtastic"/>
              </a:rPr>
              <a:t>AVANCE TÉCNICO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8997" y="3616523"/>
            <a:ext cx="11172451" cy="4485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2"/>
              </a:lnSpc>
            </a:pPr>
            <a:r>
              <a:rPr lang="en-US" sz="2823" b="true">
                <a:solidFill>
                  <a:srgbClr val="292929"/>
                </a:solidFill>
                <a:latin typeface="Now Bold"/>
                <a:ea typeface="Now Bold"/>
                <a:cs typeface="Now Bold"/>
                <a:sym typeface="Now Bold"/>
              </a:rPr>
              <a:t>ESTADO ACTUAL:</a:t>
            </a:r>
            <a:r>
              <a:rPr lang="en-US" sz="2823">
                <a:solidFill>
                  <a:srgbClr val="292929"/>
                </a:solidFill>
                <a:latin typeface="Now"/>
                <a:ea typeface="Now"/>
                <a:cs typeface="Now"/>
                <a:sym typeface="Now"/>
              </a:rPr>
              <a:t> ≈ 75 % COMPLETADO</a:t>
            </a:r>
          </a:p>
          <a:p>
            <a:pPr algn="l">
              <a:lnSpc>
                <a:spcPts val="3952"/>
              </a:lnSpc>
            </a:pPr>
            <a:r>
              <a:rPr lang="en-US" sz="2823" b="true">
                <a:solidFill>
                  <a:srgbClr val="292929"/>
                </a:solidFill>
                <a:latin typeface="Now Bold"/>
                <a:ea typeface="Now Bold"/>
                <a:cs typeface="Now Bold"/>
                <a:sym typeface="Now Bold"/>
              </a:rPr>
              <a:t>COMPONENTES LISTOS:</a:t>
            </a:r>
          </a:p>
          <a:p>
            <a:pPr algn="l" marL="609535" indent="-304767" lvl="1">
              <a:lnSpc>
                <a:spcPts val="3952"/>
              </a:lnSpc>
              <a:buFont typeface="Arial"/>
              <a:buChar char="•"/>
            </a:pPr>
            <a:r>
              <a:rPr lang="en-US" sz="2823">
                <a:solidFill>
                  <a:srgbClr val="292929"/>
                </a:solidFill>
                <a:latin typeface="Now"/>
                <a:ea typeface="Now"/>
                <a:cs typeface="Now"/>
                <a:sym typeface="Now"/>
              </a:rPr>
              <a:t>INTERFAZ PRINCIPAL Y LOGIN POR ROLES</a:t>
            </a:r>
          </a:p>
          <a:p>
            <a:pPr algn="l" marL="609535" indent="-304767" lvl="1">
              <a:lnSpc>
                <a:spcPts val="3952"/>
              </a:lnSpc>
              <a:buFont typeface="Arial"/>
              <a:buChar char="•"/>
            </a:pPr>
            <a:r>
              <a:rPr lang="en-US" sz="2823">
                <a:solidFill>
                  <a:srgbClr val="292929"/>
                </a:solidFill>
                <a:latin typeface="Now"/>
                <a:ea typeface="Now"/>
                <a:cs typeface="Now"/>
                <a:sym typeface="Now"/>
              </a:rPr>
              <a:t>MÓDULOS DE AGENDA, ASISTENCIA Y NOTICIAS</a:t>
            </a:r>
          </a:p>
          <a:p>
            <a:pPr algn="l" marL="609535" indent="-304767" lvl="1">
              <a:lnSpc>
                <a:spcPts val="3952"/>
              </a:lnSpc>
              <a:buFont typeface="Arial"/>
              <a:buChar char="•"/>
            </a:pPr>
            <a:r>
              <a:rPr lang="en-US" sz="2823">
                <a:solidFill>
                  <a:srgbClr val="292929"/>
                </a:solidFill>
                <a:latin typeface="Now"/>
                <a:ea typeface="Now"/>
                <a:cs typeface="Now"/>
                <a:sym typeface="Now"/>
              </a:rPr>
              <a:t>BASE DE DATOS FUNC</a:t>
            </a:r>
            <a:r>
              <a:rPr lang="en-US" sz="2823">
                <a:solidFill>
                  <a:srgbClr val="292929"/>
                </a:solidFill>
                <a:latin typeface="Now"/>
                <a:ea typeface="Now"/>
                <a:cs typeface="Now"/>
                <a:sym typeface="Now"/>
              </a:rPr>
              <a:t>ional con estadísticas de jugadores</a:t>
            </a:r>
          </a:p>
          <a:p>
            <a:pPr algn="l" marL="609535" indent="-304767" lvl="1">
              <a:lnSpc>
                <a:spcPts val="3952"/>
              </a:lnSpc>
              <a:buFont typeface="Arial"/>
              <a:buChar char="•"/>
            </a:pPr>
            <a:r>
              <a:rPr lang="en-US" sz="2823">
                <a:solidFill>
                  <a:srgbClr val="292929"/>
                </a:solidFill>
                <a:latin typeface="Now"/>
                <a:ea typeface="Now"/>
                <a:cs typeface="Now"/>
                <a:sym typeface="Now"/>
              </a:rPr>
              <a:t>Pendientes: ajustes visuales y optimización de funciones</a:t>
            </a:r>
          </a:p>
          <a:p>
            <a:pPr algn="l">
              <a:lnSpc>
                <a:spcPts val="3952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405940" y="176272"/>
            <a:ext cx="3737553" cy="852428"/>
          </a:xfrm>
          <a:custGeom>
            <a:avLst/>
            <a:gdLst/>
            <a:ahLst/>
            <a:cxnLst/>
            <a:rect r="r" b="b" t="t" l="l"/>
            <a:pathLst>
              <a:path h="852428" w="3737553">
                <a:moveTo>
                  <a:pt x="0" y="0"/>
                </a:moveTo>
                <a:lnTo>
                  <a:pt x="3737553" y="0"/>
                </a:lnTo>
                <a:lnTo>
                  <a:pt x="3737553" y="852428"/>
                </a:lnTo>
                <a:lnTo>
                  <a:pt x="0" y="8524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02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853619" y="-3082498"/>
            <a:ext cx="12648502" cy="1264850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983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1531448" y="-3386201"/>
            <a:ext cx="13255961" cy="13255908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 flipH="tru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0" y="3175025"/>
                  </a:moveTo>
                  <a:cubicBezTo>
                    <a:pt x="0" y="4928451"/>
                    <a:pt x="1421524" y="6349974"/>
                    <a:pt x="3175000" y="6349974"/>
                  </a:cubicBezTo>
                  <a:cubicBezTo>
                    <a:pt x="4928502" y="6349974"/>
                    <a:pt x="6350000" y="4928451"/>
                    <a:pt x="6350000" y="3175025"/>
                  </a:cubicBezTo>
                  <a:cubicBezTo>
                    <a:pt x="6350000" y="1421511"/>
                    <a:pt x="4928502" y="0"/>
                    <a:pt x="3175000" y="0"/>
                  </a:cubicBezTo>
                  <a:cubicBezTo>
                    <a:pt x="1421499" y="0"/>
                    <a:pt x="0" y="1421511"/>
                    <a:pt x="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33395" t="0" r="-16603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4558340" y="328672"/>
            <a:ext cx="3737553" cy="852428"/>
          </a:xfrm>
          <a:custGeom>
            <a:avLst/>
            <a:gdLst/>
            <a:ahLst/>
            <a:cxnLst/>
            <a:rect r="r" b="b" t="t" l="l"/>
            <a:pathLst>
              <a:path h="852428" w="3737553">
                <a:moveTo>
                  <a:pt x="0" y="0"/>
                </a:moveTo>
                <a:lnTo>
                  <a:pt x="3737553" y="0"/>
                </a:lnTo>
                <a:lnTo>
                  <a:pt x="3737553" y="852428"/>
                </a:lnTo>
                <a:lnTo>
                  <a:pt x="0" y="8524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02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735285" y="7177347"/>
            <a:ext cx="4118334" cy="2692361"/>
          </a:xfrm>
          <a:custGeom>
            <a:avLst/>
            <a:gdLst/>
            <a:ahLst/>
            <a:cxnLst/>
            <a:rect r="r" b="b" t="t" l="l"/>
            <a:pathLst>
              <a:path h="2692361" w="4118334">
                <a:moveTo>
                  <a:pt x="0" y="0"/>
                </a:moveTo>
                <a:lnTo>
                  <a:pt x="4118334" y="0"/>
                </a:lnTo>
                <a:lnTo>
                  <a:pt x="4118334" y="2692361"/>
                </a:lnTo>
                <a:lnTo>
                  <a:pt x="0" y="26923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42625" y="582130"/>
            <a:ext cx="7096863" cy="2132413"/>
            <a:chOff x="0" y="0"/>
            <a:chExt cx="2128648" cy="63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92710" y="106680"/>
              <a:ext cx="2024509" cy="520220"/>
            </a:xfrm>
            <a:custGeom>
              <a:avLst/>
              <a:gdLst/>
              <a:ahLst/>
              <a:cxnLst/>
              <a:rect r="r" b="b" t="t" l="l"/>
              <a:pathLst>
                <a:path h="520220" w="2024509">
                  <a:moveTo>
                    <a:pt x="1997838" y="330990"/>
                  </a:moveTo>
                  <a:cubicBezTo>
                    <a:pt x="1997838" y="418620"/>
                    <a:pt x="1921638" y="489740"/>
                    <a:pt x="1840358" y="489740"/>
                  </a:cubicBezTo>
                  <a:lnTo>
                    <a:pt x="66040" y="489740"/>
                  </a:lnTo>
                  <a:cubicBezTo>
                    <a:pt x="43180" y="489740"/>
                    <a:pt x="20320" y="484661"/>
                    <a:pt x="0" y="475770"/>
                  </a:cubicBezTo>
                  <a:cubicBezTo>
                    <a:pt x="26670" y="503711"/>
                    <a:pt x="63500" y="520220"/>
                    <a:pt x="107030" y="520220"/>
                  </a:cubicBezTo>
                  <a:lnTo>
                    <a:pt x="1878458" y="520220"/>
                  </a:lnTo>
                  <a:cubicBezTo>
                    <a:pt x="1958468" y="520220"/>
                    <a:pt x="2024508" y="454180"/>
                    <a:pt x="2024508" y="374170"/>
                  </a:cubicBezTo>
                  <a:lnTo>
                    <a:pt x="2024508" y="95250"/>
                  </a:lnTo>
                  <a:cubicBezTo>
                    <a:pt x="2024508" y="58420"/>
                    <a:pt x="2010538" y="25400"/>
                    <a:pt x="1988948" y="0"/>
                  </a:cubicBezTo>
                  <a:cubicBezTo>
                    <a:pt x="1995298" y="16510"/>
                    <a:pt x="1997838" y="34290"/>
                    <a:pt x="1997838" y="52070"/>
                  </a:cubicBezTo>
                  <a:lnTo>
                    <a:pt x="1997838" y="330990"/>
                  </a:lnTo>
                  <a:close/>
                </a:path>
              </a:pathLst>
            </a:custGeom>
            <a:solidFill>
              <a:srgbClr val="E6983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2063878" cy="571020"/>
            </a:xfrm>
            <a:custGeom>
              <a:avLst/>
              <a:gdLst/>
              <a:ahLst/>
              <a:cxnLst/>
              <a:rect r="r" b="b" t="t" l="l"/>
              <a:pathLst>
                <a:path h="571020" w="2063878">
                  <a:moveTo>
                    <a:pt x="146050" y="571020"/>
                  </a:moveTo>
                  <a:lnTo>
                    <a:pt x="1917828" y="571020"/>
                  </a:lnTo>
                  <a:cubicBezTo>
                    <a:pt x="1997839" y="571020"/>
                    <a:pt x="2063878" y="504980"/>
                    <a:pt x="2063878" y="424970"/>
                  </a:cubicBezTo>
                  <a:lnTo>
                    <a:pt x="2063878" y="146050"/>
                  </a:lnTo>
                  <a:cubicBezTo>
                    <a:pt x="2063878" y="66040"/>
                    <a:pt x="1997839" y="0"/>
                    <a:pt x="1917828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424970"/>
                  </a:lnTo>
                  <a:cubicBezTo>
                    <a:pt x="0" y="506250"/>
                    <a:pt x="66040" y="571020"/>
                    <a:pt x="146050" y="57102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28649" cy="639600"/>
            </a:xfrm>
            <a:custGeom>
              <a:avLst/>
              <a:gdLst/>
              <a:ahLst/>
              <a:cxnLst/>
              <a:rect r="r" b="b" t="t" l="l"/>
              <a:pathLst>
                <a:path h="639600" w="2128649">
                  <a:moveTo>
                    <a:pt x="2065148" y="74930"/>
                  </a:moveTo>
                  <a:cubicBezTo>
                    <a:pt x="2037208" y="30480"/>
                    <a:pt x="1987678" y="0"/>
                    <a:pt x="1930528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437670"/>
                  </a:lnTo>
                  <a:cubicBezTo>
                    <a:pt x="0" y="489740"/>
                    <a:pt x="25400" y="535460"/>
                    <a:pt x="63500" y="564670"/>
                  </a:cubicBezTo>
                  <a:cubicBezTo>
                    <a:pt x="91440" y="609120"/>
                    <a:pt x="140970" y="639600"/>
                    <a:pt x="201462" y="639600"/>
                  </a:cubicBezTo>
                  <a:lnTo>
                    <a:pt x="1969898" y="639600"/>
                  </a:lnTo>
                  <a:cubicBezTo>
                    <a:pt x="2057528" y="639600"/>
                    <a:pt x="2128649" y="568480"/>
                    <a:pt x="2128649" y="480850"/>
                  </a:cubicBezTo>
                  <a:lnTo>
                    <a:pt x="2128649" y="201930"/>
                  </a:lnTo>
                  <a:cubicBezTo>
                    <a:pt x="2128648" y="149860"/>
                    <a:pt x="2103248" y="104140"/>
                    <a:pt x="2065148" y="74930"/>
                  </a:cubicBezTo>
                  <a:close/>
                  <a:moveTo>
                    <a:pt x="12700" y="43767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930528" y="12700"/>
                  </a:lnTo>
                  <a:cubicBezTo>
                    <a:pt x="2010539" y="12700"/>
                    <a:pt x="2076578" y="78740"/>
                    <a:pt x="2076578" y="158750"/>
                  </a:cubicBezTo>
                  <a:lnTo>
                    <a:pt x="2076578" y="437670"/>
                  </a:lnTo>
                  <a:cubicBezTo>
                    <a:pt x="2076578" y="517680"/>
                    <a:pt x="2010539" y="583720"/>
                    <a:pt x="1930528" y="583720"/>
                  </a:cubicBezTo>
                  <a:lnTo>
                    <a:pt x="158750" y="583720"/>
                  </a:lnTo>
                  <a:cubicBezTo>
                    <a:pt x="78740" y="583720"/>
                    <a:pt x="12700" y="518950"/>
                    <a:pt x="12700" y="437670"/>
                  </a:cubicBezTo>
                  <a:close/>
                  <a:moveTo>
                    <a:pt x="2117218" y="480850"/>
                  </a:moveTo>
                  <a:cubicBezTo>
                    <a:pt x="2117218" y="560860"/>
                    <a:pt x="2049908" y="626900"/>
                    <a:pt x="1969898" y="626900"/>
                  </a:cubicBezTo>
                  <a:lnTo>
                    <a:pt x="201462" y="626900"/>
                  </a:lnTo>
                  <a:cubicBezTo>
                    <a:pt x="157480" y="626900"/>
                    <a:pt x="120650" y="610390"/>
                    <a:pt x="93980" y="582450"/>
                  </a:cubicBezTo>
                  <a:cubicBezTo>
                    <a:pt x="114300" y="591340"/>
                    <a:pt x="135890" y="596420"/>
                    <a:pt x="160020" y="596420"/>
                  </a:cubicBezTo>
                  <a:lnTo>
                    <a:pt x="1931798" y="596420"/>
                  </a:lnTo>
                  <a:cubicBezTo>
                    <a:pt x="2019428" y="596420"/>
                    <a:pt x="2090549" y="525300"/>
                    <a:pt x="2090549" y="437670"/>
                  </a:cubicBezTo>
                  <a:lnTo>
                    <a:pt x="2090549" y="158750"/>
                  </a:lnTo>
                  <a:cubicBezTo>
                    <a:pt x="2090549" y="140970"/>
                    <a:pt x="2086739" y="123190"/>
                    <a:pt x="2081658" y="106680"/>
                  </a:cubicBezTo>
                  <a:cubicBezTo>
                    <a:pt x="2103249" y="132080"/>
                    <a:pt x="2117218" y="165100"/>
                    <a:pt x="2117218" y="201930"/>
                  </a:cubicBezTo>
                  <a:lnTo>
                    <a:pt x="2117218" y="48085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3237784" y="3392790"/>
            <a:ext cx="2816665" cy="2751472"/>
            <a:chOff x="0" y="0"/>
            <a:chExt cx="4828540" cy="47167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2"/>
              <a:stretch>
                <a:fillRect l="0" t="-7353" r="0" b="-46281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430676" y="943486"/>
            <a:ext cx="6430881" cy="135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9"/>
              </a:lnSpc>
            </a:pPr>
            <a:r>
              <a:rPr lang="en-US" sz="4499" spc="157">
                <a:solidFill>
                  <a:srgbClr val="E17C01"/>
                </a:solidFill>
                <a:latin typeface="Funtastic"/>
                <a:ea typeface="Funtastic"/>
                <a:cs typeface="Funtastic"/>
                <a:sym typeface="Funtastic"/>
              </a:rPr>
              <a:t>ASEGURAMIENTO DE CALIDAD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7843" y="6772912"/>
            <a:ext cx="5926428" cy="2668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6"/>
              </a:lnSpc>
            </a:pPr>
            <a:r>
              <a:rPr lang="en-US" sz="2568">
                <a:solidFill>
                  <a:srgbClr val="292929"/>
                </a:solidFill>
                <a:latin typeface="Now"/>
                <a:ea typeface="Now"/>
                <a:cs typeface="Now"/>
                <a:sym typeface="Now"/>
              </a:rPr>
              <a:t>Buenas prácticas:</a:t>
            </a:r>
          </a:p>
          <a:p>
            <a:pPr algn="l" marL="554574" indent="-277287" lvl="1">
              <a:lnSpc>
                <a:spcPts val="3596"/>
              </a:lnSpc>
              <a:buFont typeface="Arial"/>
              <a:buChar char="•"/>
            </a:pPr>
            <a:r>
              <a:rPr lang="en-US" sz="2568">
                <a:solidFill>
                  <a:srgbClr val="292929"/>
                </a:solidFill>
                <a:latin typeface="Now"/>
                <a:ea typeface="Now"/>
                <a:cs typeface="Now"/>
                <a:sym typeface="Now"/>
              </a:rPr>
              <a:t>Revisiones grupales semanales</a:t>
            </a:r>
          </a:p>
          <a:p>
            <a:pPr algn="l" marL="554574" indent="-277287" lvl="1">
              <a:lnSpc>
                <a:spcPts val="3596"/>
              </a:lnSpc>
              <a:buFont typeface="Arial"/>
              <a:buChar char="•"/>
            </a:pPr>
            <a:r>
              <a:rPr lang="en-US" sz="2568">
                <a:solidFill>
                  <a:srgbClr val="292929"/>
                </a:solidFill>
                <a:latin typeface="Now"/>
                <a:ea typeface="Now"/>
                <a:cs typeface="Now"/>
                <a:sym typeface="Now"/>
              </a:rPr>
              <a:t>Validaciones con el cliente</a:t>
            </a:r>
          </a:p>
          <a:p>
            <a:pPr algn="l" marL="554574" indent="-277287" lvl="1">
              <a:lnSpc>
                <a:spcPts val="3596"/>
              </a:lnSpc>
              <a:buFont typeface="Arial"/>
              <a:buChar char="•"/>
            </a:pPr>
            <a:r>
              <a:rPr lang="en-US" sz="2568">
                <a:solidFill>
                  <a:srgbClr val="292929"/>
                </a:solidFill>
                <a:latin typeface="Now"/>
                <a:ea typeface="Now"/>
                <a:cs typeface="Now"/>
                <a:sym typeface="Now"/>
              </a:rPr>
              <a:t>Control de versiones en GitHub</a:t>
            </a:r>
          </a:p>
          <a:p>
            <a:pPr algn="l" marL="554574" indent="-277287" lvl="1">
              <a:lnSpc>
                <a:spcPts val="3596"/>
              </a:lnSpc>
              <a:buFont typeface="Arial"/>
              <a:buChar char="•"/>
            </a:pPr>
            <a:r>
              <a:rPr lang="en-US" sz="2568">
                <a:solidFill>
                  <a:srgbClr val="292929"/>
                </a:solidFill>
                <a:latin typeface="Now"/>
                <a:ea typeface="Now"/>
                <a:cs typeface="Now"/>
                <a:sym typeface="Now"/>
              </a:rPr>
              <a:t>Pruebas unitarias e integración</a:t>
            </a:r>
          </a:p>
          <a:p>
            <a:pPr algn="l">
              <a:lnSpc>
                <a:spcPts val="3596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439288" y="3110254"/>
            <a:ext cx="7820012" cy="1736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0"/>
              </a:lnSpc>
            </a:pPr>
            <a:r>
              <a:rPr lang="en-US" sz="2507">
                <a:solidFill>
                  <a:srgbClr val="292929"/>
                </a:solidFill>
                <a:latin typeface="Now"/>
                <a:ea typeface="Now"/>
                <a:cs typeface="Now"/>
                <a:sym typeface="Now"/>
              </a:rPr>
              <a:t>Dificultades: falta de tiempo y coordinación inicial</a:t>
            </a:r>
          </a:p>
          <a:p>
            <a:pPr algn="l">
              <a:lnSpc>
                <a:spcPts val="3510"/>
              </a:lnSpc>
            </a:pPr>
            <a:r>
              <a:rPr lang="en-US" sz="2507">
                <a:solidFill>
                  <a:srgbClr val="292929"/>
                </a:solidFill>
                <a:latin typeface="Now"/>
                <a:ea typeface="Now"/>
                <a:cs typeface="Now"/>
                <a:sym typeface="Now"/>
              </a:rPr>
              <a:t>Facilitadores: comunicación constante y colaboración del cliente.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2765636" y="6820537"/>
            <a:ext cx="2816665" cy="2751472"/>
            <a:chOff x="0" y="0"/>
            <a:chExt cx="4828540" cy="471678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3"/>
              <a:stretch>
                <a:fillRect l="-41535" t="0" r="-48489" b="-26914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765258" y="582130"/>
            <a:ext cx="7096863" cy="2132413"/>
            <a:chOff x="0" y="0"/>
            <a:chExt cx="2128648" cy="6396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92710" y="106680"/>
              <a:ext cx="2024509" cy="520220"/>
            </a:xfrm>
            <a:custGeom>
              <a:avLst/>
              <a:gdLst/>
              <a:ahLst/>
              <a:cxnLst/>
              <a:rect r="r" b="b" t="t" l="l"/>
              <a:pathLst>
                <a:path h="520220" w="2024509">
                  <a:moveTo>
                    <a:pt x="1997838" y="330990"/>
                  </a:moveTo>
                  <a:cubicBezTo>
                    <a:pt x="1997838" y="418620"/>
                    <a:pt x="1921638" y="489740"/>
                    <a:pt x="1840358" y="489740"/>
                  </a:cubicBezTo>
                  <a:lnTo>
                    <a:pt x="66040" y="489740"/>
                  </a:lnTo>
                  <a:cubicBezTo>
                    <a:pt x="43180" y="489740"/>
                    <a:pt x="20320" y="484661"/>
                    <a:pt x="0" y="475770"/>
                  </a:cubicBezTo>
                  <a:cubicBezTo>
                    <a:pt x="26670" y="503711"/>
                    <a:pt x="63500" y="520220"/>
                    <a:pt x="107030" y="520220"/>
                  </a:cubicBezTo>
                  <a:lnTo>
                    <a:pt x="1878458" y="520220"/>
                  </a:lnTo>
                  <a:cubicBezTo>
                    <a:pt x="1958468" y="520220"/>
                    <a:pt x="2024508" y="454180"/>
                    <a:pt x="2024508" y="374170"/>
                  </a:cubicBezTo>
                  <a:lnTo>
                    <a:pt x="2024508" y="95250"/>
                  </a:lnTo>
                  <a:cubicBezTo>
                    <a:pt x="2024508" y="58420"/>
                    <a:pt x="2010538" y="25400"/>
                    <a:pt x="1988948" y="0"/>
                  </a:cubicBezTo>
                  <a:cubicBezTo>
                    <a:pt x="1995298" y="16510"/>
                    <a:pt x="1997838" y="34290"/>
                    <a:pt x="1997838" y="52070"/>
                  </a:cubicBezTo>
                  <a:lnTo>
                    <a:pt x="1997838" y="330990"/>
                  </a:lnTo>
                  <a:close/>
                </a:path>
              </a:pathLst>
            </a:custGeom>
            <a:solidFill>
              <a:srgbClr val="E69839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2700" y="12700"/>
              <a:ext cx="2063878" cy="571020"/>
            </a:xfrm>
            <a:custGeom>
              <a:avLst/>
              <a:gdLst/>
              <a:ahLst/>
              <a:cxnLst/>
              <a:rect r="r" b="b" t="t" l="l"/>
              <a:pathLst>
                <a:path h="571020" w="2063878">
                  <a:moveTo>
                    <a:pt x="146050" y="571020"/>
                  </a:moveTo>
                  <a:lnTo>
                    <a:pt x="1917828" y="571020"/>
                  </a:lnTo>
                  <a:cubicBezTo>
                    <a:pt x="1997839" y="571020"/>
                    <a:pt x="2063878" y="504980"/>
                    <a:pt x="2063878" y="424970"/>
                  </a:cubicBezTo>
                  <a:lnTo>
                    <a:pt x="2063878" y="146050"/>
                  </a:lnTo>
                  <a:cubicBezTo>
                    <a:pt x="2063878" y="66040"/>
                    <a:pt x="1997839" y="0"/>
                    <a:pt x="1917828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424970"/>
                  </a:lnTo>
                  <a:cubicBezTo>
                    <a:pt x="0" y="506250"/>
                    <a:pt x="66040" y="571020"/>
                    <a:pt x="146050" y="57102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128649" cy="639600"/>
            </a:xfrm>
            <a:custGeom>
              <a:avLst/>
              <a:gdLst/>
              <a:ahLst/>
              <a:cxnLst/>
              <a:rect r="r" b="b" t="t" l="l"/>
              <a:pathLst>
                <a:path h="639600" w="2128649">
                  <a:moveTo>
                    <a:pt x="2065148" y="74930"/>
                  </a:moveTo>
                  <a:cubicBezTo>
                    <a:pt x="2037208" y="30480"/>
                    <a:pt x="1987678" y="0"/>
                    <a:pt x="1930528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437670"/>
                  </a:lnTo>
                  <a:cubicBezTo>
                    <a:pt x="0" y="489740"/>
                    <a:pt x="25400" y="535460"/>
                    <a:pt x="63500" y="564670"/>
                  </a:cubicBezTo>
                  <a:cubicBezTo>
                    <a:pt x="91440" y="609120"/>
                    <a:pt x="140970" y="639600"/>
                    <a:pt x="201462" y="639600"/>
                  </a:cubicBezTo>
                  <a:lnTo>
                    <a:pt x="1969898" y="639600"/>
                  </a:lnTo>
                  <a:cubicBezTo>
                    <a:pt x="2057528" y="639600"/>
                    <a:pt x="2128649" y="568480"/>
                    <a:pt x="2128649" y="480850"/>
                  </a:cubicBezTo>
                  <a:lnTo>
                    <a:pt x="2128649" y="201930"/>
                  </a:lnTo>
                  <a:cubicBezTo>
                    <a:pt x="2128648" y="149860"/>
                    <a:pt x="2103248" y="104140"/>
                    <a:pt x="2065148" y="74930"/>
                  </a:cubicBezTo>
                  <a:close/>
                  <a:moveTo>
                    <a:pt x="12700" y="43767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930528" y="12700"/>
                  </a:lnTo>
                  <a:cubicBezTo>
                    <a:pt x="2010539" y="12700"/>
                    <a:pt x="2076578" y="78740"/>
                    <a:pt x="2076578" y="158750"/>
                  </a:cubicBezTo>
                  <a:lnTo>
                    <a:pt x="2076578" y="437670"/>
                  </a:lnTo>
                  <a:cubicBezTo>
                    <a:pt x="2076578" y="517680"/>
                    <a:pt x="2010539" y="583720"/>
                    <a:pt x="1930528" y="583720"/>
                  </a:cubicBezTo>
                  <a:lnTo>
                    <a:pt x="158750" y="583720"/>
                  </a:lnTo>
                  <a:cubicBezTo>
                    <a:pt x="78740" y="583720"/>
                    <a:pt x="12700" y="518950"/>
                    <a:pt x="12700" y="437670"/>
                  </a:cubicBezTo>
                  <a:close/>
                  <a:moveTo>
                    <a:pt x="2117218" y="480850"/>
                  </a:moveTo>
                  <a:cubicBezTo>
                    <a:pt x="2117218" y="560860"/>
                    <a:pt x="2049908" y="626900"/>
                    <a:pt x="1969898" y="626900"/>
                  </a:cubicBezTo>
                  <a:lnTo>
                    <a:pt x="201462" y="626900"/>
                  </a:lnTo>
                  <a:cubicBezTo>
                    <a:pt x="157480" y="626900"/>
                    <a:pt x="120650" y="610390"/>
                    <a:pt x="93980" y="582450"/>
                  </a:cubicBezTo>
                  <a:cubicBezTo>
                    <a:pt x="114300" y="591340"/>
                    <a:pt x="135890" y="596420"/>
                    <a:pt x="160020" y="596420"/>
                  </a:cubicBezTo>
                  <a:lnTo>
                    <a:pt x="1931798" y="596420"/>
                  </a:lnTo>
                  <a:cubicBezTo>
                    <a:pt x="2019428" y="596420"/>
                    <a:pt x="2090549" y="525300"/>
                    <a:pt x="2090549" y="437670"/>
                  </a:cubicBezTo>
                  <a:lnTo>
                    <a:pt x="2090549" y="158750"/>
                  </a:lnTo>
                  <a:cubicBezTo>
                    <a:pt x="2090549" y="140970"/>
                    <a:pt x="2086739" y="123190"/>
                    <a:pt x="2081658" y="106680"/>
                  </a:cubicBezTo>
                  <a:cubicBezTo>
                    <a:pt x="2103249" y="132080"/>
                    <a:pt x="2117218" y="165100"/>
                    <a:pt x="2117218" y="201930"/>
                  </a:cubicBezTo>
                  <a:lnTo>
                    <a:pt x="2117218" y="48085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053308" y="943486"/>
            <a:ext cx="6430881" cy="135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9"/>
              </a:lnSpc>
            </a:pPr>
            <a:r>
              <a:rPr lang="en-US" sz="4499" spc="157">
                <a:solidFill>
                  <a:srgbClr val="E17C01"/>
                </a:solidFill>
                <a:latin typeface="Funtastic"/>
                <a:ea typeface="Funtastic"/>
                <a:cs typeface="Funtastic"/>
                <a:sym typeface="Funtastic"/>
              </a:rPr>
              <a:t>DIFICULTADES Y AJUSTES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39288" y="5095875"/>
            <a:ext cx="7178556" cy="2612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7"/>
              </a:lnSpc>
            </a:pPr>
            <a:r>
              <a:rPr lang="en-US" sz="2512">
                <a:solidFill>
                  <a:srgbClr val="292929"/>
                </a:solidFill>
                <a:latin typeface="Now"/>
                <a:ea typeface="Now"/>
                <a:cs typeface="Now"/>
                <a:sym typeface="Now"/>
              </a:rPr>
              <a:t>Ajustes realizados:</a:t>
            </a:r>
          </a:p>
          <a:p>
            <a:pPr algn="l" marL="542465" indent="-271232" lvl="1">
              <a:lnSpc>
                <a:spcPts val="3517"/>
              </a:lnSpc>
              <a:buFont typeface="Arial"/>
              <a:buChar char="•"/>
            </a:pPr>
            <a:r>
              <a:rPr lang="en-US" sz="2512">
                <a:solidFill>
                  <a:srgbClr val="292929"/>
                </a:solidFill>
                <a:latin typeface="Now"/>
                <a:ea typeface="Now"/>
                <a:cs typeface="Now"/>
                <a:sym typeface="Now"/>
              </a:rPr>
              <a:t>Reprogramación de plazos de sprints</a:t>
            </a:r>
          </a:p>
          <a:p>
            <a:pPr algn="l" marL="542465" indent="-271232" lvl="1">
              <a:lnSpc>
                <a:spcPts val="3517"/>
              </a:lnSpc>
              <a:buFont typeface="Arial"/>
              <a:buChar char="•"/>
            </a:pPr>
            <a:r>
              <a:rPr lang="en-US" sz="2512">
                <a:solidFill>
                  <a:srgbClr val="292929"/>
                </a:solidFill>
                <a:latin typeface="Now"/>
                <a:ea typeface="Now"/>
                <a:cs typeface="Now"/>
                <a:sym typeface="Now"/>
              </a:rPr>
              <a:t>Refuerzo de reuniones diarias (Daily Meetings)</a:t>
            </a:r>
          </a:p>
          <a:p>
            <a:pPr algn="l">
              <a:lnSpc>
                <a:spcPts val="3517"/>
              </a:lnSpc>
            </a:pPr>
          </a:p>
          <a:p>
            <a:pPr algn="l">
              <a:lnSpc>
                <a:spcPts val="3517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05940" y="176272"/>
            <a:ext cx="3737553" cy="852428"/>
          </a:xfrm>
          <a:custGeom>
            <a:avLst/>
            <a:gdLst/>
            <a:ahLst/>
            <a:cxnLst/>
            <a:rect r="r" b="b" t="t" l="l"/>
            <a:pathLst>
              <a:path h="852428" w="3737553">
                <a:moveTo>
                  <a:pt x="0" y="0"/>
                </a:moveTo>
                <a:lnTo>
                  <a:pt x="3737553" y="0"/>
                </a:lnTo>
                <a:lnTo>
                  <a:pt x="3737553" y="852428"/>
                </a:lnTo>
                <a:lnTo>
                  <a:pt x="0" y="8524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02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51355" y="7166559"/>
            <a:ext cx="1492138" cy="3120441"/>
          </a:xfrm>
          <a:custGeom>
            <a:avLst/>
            <a:gdLst/>
            <a:ahLst/>
            <a:cxnLst/>
            <a:rect r="r" b="b" t="t" l="l"/>
            <a:pathLst>
              <a:path h="3120441" w="1492138">
                <a:moveTo>
                  <a:pt x="0" y="0"/>
                </a:moveTo>
                <a:lnTo>
                  <a:pt x="1492138" y="0"/>
                </a:lnTo>
                <a:lnTo>
                  <a:pt x="1492138" y="3120441"/>
                </a:lnTo>
                <a:lnTo>
                  <a:pt x="0" y="31204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2985" y="602486"/>
            <a:ext cx="7735183" cy="4351040"/>
          </a:xfrm>
          <a:custGeom>
            <a:avLst/>
            <a:gdLst/>
            <a:ahLst/>
            <a:cxnLst/>
            <a:rect r="r" b="b" t="t" l="l"/>
            <a:pathLst>
              <a:path h="4351040" w="7735183">
                <a:moveTo>
                  <a:pt x="0" y="0"/>
                </a:moveTo>
                <a:lnTo>
                  <a:pt x="7735183" y="0"/>
                </a:lnTo>
                <a:lnTo>
                  <a:pt x="7735183" y="4351040"/>
                </a:lnTo>
                <a:lnTo>
                  <a:pt x="0" y="43510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89478" y="1364871"/>
            <a:ext cx="7504242" cy="4221136"/>
          </a:xfrm>
          <a:custGeom>
            <a:avLst/>
            <a:gdLst/>
            <a:ahLst/>
            <a:cxnLst/>
            <a:rect r="r" b="b" t="t" l="l"/>
            <a:pathLst>
              <a:path h="4221136" w="7504242">
                <a:moveTo>
                  <a:pt x="0" y="0"/>
                </a:moveTo>
                <a:lnTo>
                  <a:pt x="7504242" y="0"/>
                </a:lnTo>
                <a:lnTo>
                  <a:pt x="7504242" y="4221136"/>
                </a:lnTo>
                <a:lnTo>
                  <a:pt x="0" y="42211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72833" y="5922179"/>
            <a:ext cx="6825462" cy="3839322"/>
          </a:xfrm>
          <a:custGeom>
            <a:avLst/>
            <a:gdLst/>
            <a:ahLst/>
            <a:cxnLst/>
            <a:rect r="r" b="b" t="t" l="l"/>
            <a:pathLst>
              <a:path h="3839322" w="6825462">
                <a:moveTo>
                  <a:pt x="0" y="0"/>
                </a:moveTo>
                <a:lnTo>
                  <a:pt x="6825462" y="0"/>
                </a:lnTo>
                <a:lnTo>
                  <a:pt x="6825462" y="3839322"/>
                </a:lnTo>
                <a:lnTo>
                  <a:pt x="0" y="38393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45547" y="7841840"/>
            <a:ext cx="3548494" cy="3496880"/>
          </a:xfrm>
          <a:custGeom>
            <a:avLst/>
            <a:gdLst/>
            <a:ahLst/>
            <a:cxnLst/>
            <a:rect r="r" b="b" t="t" l="l"/>
            <a:pathLst>
              <a:path h="3496880" w="3548494">
                <a:moveTo>
                  <a:pt x="0" y="0"/>
                </a:moveTo>
                <a:lnTo>
                  <a:pt x="3548494" y="0"/>
                </a:lnTo>
                <a:lnTo>
                  <a:pt x="3548494" y="3496879"/>
                </a:lnTo>
                <a:lnTo>
                  <a:pt x="0" y="34968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036481" y="6287313"/>
            <a:ext cx="7076688" cy="3980637"/>
          </a:xfrm>
          <a:custGeom>
            <a:avLst/>
            <a:gdLst/>
            <a:ahLst/>
            <a:cxnLst/>
            <a:rect r="r" b="b" t="t" l="l"/>
            <a:pathLst>
              <a:path h="3980637" w="7076688">
                <a:moveTo>
                  <a:pt x="0" y="0"/>
                </a:moveTo>
                <a:lnTo>
                  <a:pt x="7076688" y="0"/>
                </a:lnTo>
                <a:lnTo>
                  <a:pt x="7076688" y="3980637"/>
                </a:lnTo>
                <a:lnTo>
                  <a:pt x="0" y="398063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3519" y="405289"/>
            <a:ext cx="6745987" cy="2132413"/>
            <a:chOff x="0" y="0"/>
            <a:chExt cx="2023406" cy="63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92710" y="106680"/>
              <a:ext cx="1919266" cy="520220"/>
            </a:xfrm>
            <a:custGeom>
              <a:avLst/>
              <a:gdLst/>
              <a:ahLst/>
              <a:cxnLst/>
              <a:rect r="r" b="b" t="t" l="l"/>
              <a:pathLst>
                <a:path h="520220" w="1919266">
                  <a:moveTo>
                    <a:pt x="1892596" y="330990"/>
                  </a:moveTo>
                  <a:cubicBezTo>
                    <a:pt x="1892596" y="418620"/>
                    <a:pt x="1816396" y="489740"/>
                    <a:pt x="1735116" y="489740"/>
                  </a:cubicBezTo>
                  <a:lnTo>
                    <a:pt x="66040" y="489740"/>
                  </a:lnTo>
                  <a:cubicBezTo>
                    <a:pt x="43180" y="489740"/>
                    <a:pt x="20320" y="484661"/>
                    <a:pt x="0" y="475770"/>
                  </a:cubicBezTo>
                  <a:cubicBezTo>
                    <a:pt x="26670" y="503711"/>
                    <a:pt x="63500" y="520220"/>
                    <a:pt x="106360" y="520220"/>
                  </a:cubicBezTo>
                  <a:lnTo>
                    <a:pt x="1773216" y="520220"/>
                  </a:lnTo>
                  <a:cubicBezTo>
                    <a:pt x="1853226" y="520220"/>
                    <a:pt x="1919266" y="454180"/>
                    <a:pt x="1919266" y="374170"/>
                  </a:cubicBezTo>
                  <a:lnTo>
                    <a:pt x="1919266" y="95250"/>
                  </a:lnTo>
                  <a:cubicBezTo>
                    <a:pt x="1919266" y="58420"/>
                    <a:pt x="1905296" y="25400"/>
                    <a:pt x="1883706" y="0"/>
                  </a:cubicBezTo>
                  <a:cubicBezTo>
                    <a:pt x="1890056" y="16510"/>
                    <a:pt x="1892596" y="34290"/>
                    <a:pt x="1892596" y="52070"/>
                  </a:cubicBezTo>
                  <a:lnTo>
                    <a:pt x="1892596" y="330990"/>
                  </a:lnTo>
                  <a:close/>
                </a:path>
              </a:pathLst>
            </a:custGeom>
            <a:solidFill>
              <a:srgbClr val="E6983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1958636" cy="571020"/>
            </a:xfrm>
            <a:custGeom>
              <a:avLst/>
              <a:gdLst/>
              <a:ahLst/>
              <a:cxnLst/>
              <a:rect r="r" b="b" t="t" l="l"/>
              <a:pathLst>
                <a:path h="571020" w="1958636">
                  <a:moveTo>
                    <a:pt x="146050" y="571020"/>
                  </a:moveTo>
                  <a:lnTo>
                    <a:pt x="1812586" y="571020"/>
                  </a:lnTo>
                  <a:cubicBezTo>
                    <a:pt x="1892596" y="571020"/>
                    <a:pt x="1958636" y="504980"/>
                    <a:pt x="1958636" y="424970"/>
                  </a:cubicBezTo>
                  <a:lnTo>
                    <a:pt x="1958636" y="146050"/>
                  </a:lnTo>
                  <a:cubicBezTo>
                    <a:pt x="1958636" y="66040"/>
                    <a:pt x="1892596" y="0"/>
                    <a:pt x="1812586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424970"/>
                  </a:lnTo>
                  <a:cubicBezTo>
                    <a:pt x="0" y="506250"/>
                    <a:pt x="66040" y="571020"/>
                    <a:pt x="146050" y="57102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23406" cy="639600"/>
            </a:xfrm>
            <a:custGeom>
              <a:avLst/>
              <a:gdLst/>
              <a:ahLst/>
              <a:cxnLst/>
              <a:rect r="r" b="b" t="t" l="l"/>
              <a:pathLst>
                <a:path h="639600" w="2023406">
                  <a:moveTo>
                    <a:pt x="1959906" y="74930"/>
                  </a:moveTo>
                  <a:cubicBezTo>
                    <a:pt x="1931966" y="30480"/>
                    <a:pt x="1882436" y="0"/>
                    <a:pt x="1825286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437670"/>
                  </a:lnTo>
                  <a:cubicBezTo>
                    <a:pt x="0" y="489740"/>
                    <a:pt x="25400" y="535460"/>
                    <a:pt x="63500" y="564670"/>
                  </a:cubicBezTo>
                  <a:cubicBezTo>
                    <a:pt x="91440" y="609120"/>
                    <a:pt x="140970" y="639600"/>
                    <a:pt x="200686" y="639600"/>
                  </a:cubicBezTo>
                  <a:lnTo>
                    <a:pt x="1864656" y="639600"/>
                  </a:lnTo>
                  <a:cubicBezTo>
                    <a:pt x="1952286" y="639600"/>
                    <a:pt x="2023406" y="568480"/>
                    <a:pt x="2023406" y="480850"/>
                  </a:cubicBezTo>
                  <a:lnTo>
                    <a:pt x="2023406" y="201930"/>
                  </a:lnTo>
                  <a:cubicBezTo>
                    <a:pt x="2023406" y="149860"/>
                    <a:pt x="1998006" y="104140"/>
                    <a:pt x="1959906" y="74930"/>
                  </a:cubicBezTo>
                  <a:close/>
                  <a:moveTo>
                    <a:pt x="12700" y="43767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825286" y="12700"/>
                  </a:lnTo>
                  <a:cubicBezTo>
                    <a:pt x="1905296" y="12700"/>
                    <a:pt x="1971336" y="78740"/>
                    <a:pt x="1971336" y="158750"/>
                  </a:cubicBezTo>
                  <a:lnTo>
                    <a:pt x="1971336" y="437670"/>
                  </a:lnTo>
                  <a:cubicBezTo>
                    <a:pt x="1971336" y="517680"/>
                    <a:pt x="1905296" y="583720"/>
                    <a:pt x="1825286" y="583720"/>
                  </a:cubicBezTo>
                  <a:lnTo>
                    <a:pt x="158750" y="583720"/>
                  </a:lnTo>
                  <a:cubicBezTo>
                    <a:pt x="78740" y="583720"/>
                    <a:pt x="12700" y="518950"/>
                    <a:pt x="12700" y="437670"/>
                  </a:cubicBezTo>
                  <a:close/>
                  <a:moveTo>
                    <a:pt x="2011976" y="480850"/>
                  </a:moveTo>
                  <a:cubicBezTo>
                    <a:pt x="2011976" y="560860"/>
                    <a:pt x="1944666" y="626900"/>
                    <a:pt x="1864656" y="626900"/>
                  </a:cubicBezTo>
                  <a:lnTo>
                    <a:pt x="200686" y="626900"/>
                  </a:lnTo>
                  <a:cubicBezTo>
                    <a:pt x="157480" y="626900"/>
                    <a:pt x="120650" y="610390"/>
                    <a:pt x="93980" y="582450"/>
                  </a:cubicBezTo>
                  <a:cubicBezTo>
                    <a:pt x="114300" y="591340"/>
                    <a:pt x="135890" y="596420"/>
                    <a:pt x="160020" y="596420"/>
                  </a:cubicBezTo>
                  <a:lnTo>
                    <a:pt x="1826556" y="596420"/>
                  </a:lnTo>
                  <a:cubicBezTo>
                    <a:pt x="1914186" y="596420"/>
                    <a:pt x="1985306" y="525300"/>
                    <a:pt x="1985306" y="437670"/>
                  </a:cubicBezTo>
                  <a:lnTo>
                    <a:pt x="1985306" y="158750"/>
                  </a:lnTo>
                  <a:cubicBezTo>
                    <a:pt x="1985306" y="140970"/>
                    <a:pt x="1981496" y="123190"/>
                    <a:pt x="1976416" y="106680"/>
                  </a:cubicBezTo>
                  <a:cubicBezTo>
                    <a:pt x="1998006" y="132080"/>
                    <a:pt x="2011976" y="165100"/>
                    <a:pt x="2011976" y="201930"/>
                  </a:cubicBezTo>
                  <a:lnTo>
                    <a:pt x="2011976" y="48085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4405940" y="176272"/>
            <a:ext cx="3737553" cy="852428"/>
          </a:xfrm>
          <a:custGeom>
            <a:avLst/>
            <a:gdLst/>
            <a:ahLst/>
            <a:cxnLst/>
            <a:rect r="r" b="b" t="t" l="l"/>
            <a:pathLst>
              <a:path h="852428" w="3737553">
                <a:moveTo>
                  <a:pt x="0" y="0"/>
                </a:moveTo>
                <a:lnTo>
                  <a:pt x="3737553" y="0"/>
                </a:lnTo>
                <a:lnTo>
                  <a:pt x="3737553" y="852428"/>
                </a:lnTo>
                <a:lnTo>
                  <a:pt x="0" y="8524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02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3519" y="5730082"/>
            <a:ext cx="7424661" cy="4176372"/>
          </a:xfrm>
          <a:custGeom>
            <a:avLst/>
            <a:gdLst/>
            <a:ahLst/>
            <a:cxnLst/>
            <a:rect r="r" b="b" t="t" l="l"/>
            <a:pathLst>
              <a:path h="4176372" w="7424661">
                <a:moveTo>
                  <a:pt x="0" y="0"/>
                </a:moveTo>
                <a:lnTo>
                  <a:pt x="7424661" y="0"/>
                </a:lnTo>
                <a:lnTo>
                  <a:pt x="7424661" y="4176372"/>
                </a:lnTo>
                <a:lnTo>
                  <a:pt x="0" y="41763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697416" y="5730082"/>
            <a:ext cx="7424661" cy="4176372"/>
          </a:xfrm>
          <a:custGeom>
            <a:avLst/>
            <a:gdLst/>
            <a:ahLst/>
            <a:cxnLst/>
            <a:rect r="r" b="b" t="t" l="l"/>
            <a:pathLst>
              <a:path h="4176372" w="7424661">
                <a:moveTo>
                  <a:pt x="0" y="0"/>
                </a:moveTo>
                <a:lnTo>
                  <a:pt x="7424661" y="0"/>
                </a:lnTo>
                <a:lnTo>
                  <a:pt x="7424661" y="4176372"/>
                </a:lnTo>
                <a:lnTo>
                  <a:pt x="0" y="41763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535811"/>
            <a:ext cx="5505843" cy="1899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63"/>
              </a:lnSpc>
            </a:pPr>
            <a:r>
              <a:rPr lang="en-US" sz="6330" spc="221">
                <a:solidFill>
                  <a:srgbClr val="E17C01"/>
                </a:solidFill>
                <a:latin typeface="Funtastic"/>
                <a:ea typeface="Funtastic"/>
                <a:cs typeface="Funtastic"/>
                <a:sym typeface="Funtastic"/>
              </a:rPr>
              <a:t>EVIDENCIAS DE AVANCE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5533" y="2781588"/>
            <a:ext cx="17123767" cy="320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3036" b="true">
                <a:solidFill>
                  <a:srgbClr val="292929"/>
                </a:solidFill>
                <a:latin typeface="Now Bold"/>
                <a:ea typeface="Now Bold"/>
                <a:cs typeface="Now Bold"/>
                <a:sym typeface="Now Bold"/>
              </a:rPr>
              <a:t>EVIDENCIAS PRESENTADAS:</a:t>
            </a:r>
          </a:p>
          <a:p>
            <a:pPr algn="l" marL="655475" indent="-327738" lvl="1">
              <a:lnSpc>
                <a:spcPts val="4250"/>
              </a:lnSpc>
              <a:buFont typeface="Arial"/>
              <a:buChar char="•"/>
            </a:pPr>
            <a:r>
              <a:rPr lang="en-US" sz="3036">
                <a:solidFill>
                  <a:srgbClr val="292929"/>
                </a:solidFill>
                <a:latin typeface="Now"/>
                <a:ea typeface="Now"/>
                <a:cs typeface="Now"/>
                <a:sym typeface="Now"/>
              </a:rPr>
              <a:t>TABLERO TRELLO CON SPRINTS Y TAREAS FINALIZADAS</a:t>
            </a:r>
          </a:p>
          <a:p>
            <a:pPr algn="l" marL="655475" indent="-327738" lvl="1">
              <a:lnSpc>
                <a:spcPts val="4250"/>
              </a:lnSpc>
              <a:buFont typeface="Arial"/>
              <a:buChar char="•"/>
            </a:pPr>
            <a:r>
              <a:rPr lang="en-US" sz="3036">
                <a:solidFill>
                  <a:srgbClr val="292929"/>
                </a:solidFill>
                <a:latin typeface="Now"/>
                <a:ea typeface="Now"/>
                <a:cs typeface="Now"/>
                <a:sym typeface="Now"/>
              </a:rPr>
              <a:t>REPOSITORIO GITHUB CON COMMITS Y DOCUMENTACIÓN TÉCNICA</a:t>
            </a:r>
          </a:p>
          <a:p>
            <a:pPr algn="l" marL="655475" indent="-327738" lvl="1">
              <a:lnSpc>
                <a:spcPts val="4250"/>
              </a:lnSpc>
              <a:buFont typeface="Arial"/>
              <a:buChar char="•"/>
            </a:pPr>
            <a:r>
              <a:rPr lang="en-US" sz="3036">
                <a:solidFill>
                  <a:srgbClr val="292929"/>
                </a:solidFill>
                <a:latin typeface="Now"/>
                <a:ea typeface="Now"/>
                <a:cs typeface="Now"/>
                <a:sym typeface="Now"/>
              </a:rPr>
              <a:t>BA</a:t>
            </a:r>
            <a:r>
              <a:rPr lang="en-US" sz="3036">
                <a:solidFill>
                  <a:srgbClr val="292929"/>
                </a:solidFill>
                <a:latin typeface="Now"/>
                <a:ea typeface="Now"/>
                <a:cs typeface="Now"/>
                <a:sym typeface="Now"/>
              </a:rPr>
              <a:t>SE DE DATOS OPERATIVA Y DIAGRAMAS ER</a:t>
            </a:r>
          </a:p>
          <a:p>
            <a:pPr algn="l" marL="655475" indent="-327738" lvl="1">
              <a:lnSpc>
                <a:spcPts val="4250"/>
              </a:lnSpc>
              <a:buFont typeface="Arial"/>
              <a:buChar char="•"/>
            </a:pPr>
            <a:r>
              <a:rPr lang="en-US" sz="3036">
                <a:solidFill>
                  <a:srgbClr val="292929"/>
                </a:solidFill>
                <a:latin typeface="Now"/>
                <a:ea typeface="Now"/>
                <a:cs typeface="Now"/>
                <a:sym typeface="Now"/>
              </a:rPr>
              <a:t>INTERFAZ FUNC</a:t>
            </a:r>
            <a:r>
              <a:rPr lang="en-US" sz="3036">
                <a:solidFill>
                  <a:srgbClr val="292929"/>
                </a:solidFill>
                <a:latin typeface="Now"/>
                <a:ea typeface="Now"/>
                <a:cs typeface="Now"/>
                <a:sym typeface="Now"/>
              </a:rPr>
              <a:t>ional con vistas de usuarios y estadísticas</a:t>
            </a:r>
          </a:p>
          <a:p>
            <a:pPr algn="l">
              <a:lnSpc>
                <a:spcPts val="425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05940" y="176272"/>
            <a:ext cx="3737553" cy="852428"/>
          </a:xfrm>
          <a:custGeom>
            <a:avLst/>
            <a:gdLst/>
            <a:ahLst/>
            <a:cxnLst/>
            <a:rect r="r" b="b" t="t" l="l"/>
            <a:pathLst>
              <a:path h="852428" w="3737553">
                <a:moveTo>
                  <a:pt x="0" y="0"/>
                </a:moveTo>
                <a:lnTo>
                  <a:pt x="3737553" y="0"/>
                </a:lnTo>
                <a:lnTo>
                  <a:pt x="3737553" y="852428"/>
                </a:lnTo>
                <a:lnTo>
                  <a:pt x="0" y="8524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02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51355" y="7166559"/>
            <a:ext cx="1492138" cy="3120441"/>
          </a:xfrm>
          <a:custGeom>
            <a:avLst/>
            <a:gdLst/>
            <a:ahLst/>
            <a:cxnLst/>
            <a:rect r="r" b="b" t="t" l="l"/>
            <a:pathLst>
              <a:path h="3120441" w="1492138">
                <a:moveTo>
                  <a:pt x="0" y="0"/>
                </a:moveTo>
                <a:lnTo>
                  <a:pt x="1492138" y="0"/>
                </a:lnTo>
                <a:lnTo>
                  <a:pt x="1492138" y="3120441"/>
                </a:lnTo>
                <a:lnTo>
                  <a:pt x="0" y="31204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4545" y="602486"/>
            <a:ext cx="6974337" cy="3923065"/>
          </a:xfrm>
          <a:custGeom>
            <a:avLst/>
            <a:gdLst/>
            <a:ahLst/>
            <a:cxnLst/>
            <a:rect r="r" b="b" t="t" l="l"/>
            <a:pathLst>
              <a:path h="3923065" w="6974337">
                <a:moveTo>
                  <a:pt x="0" y="0"/>
                </a:moveTo>
                <a:lnTo>
                  <a:pt x="6974337" y="0"/>
                </a:lnTo>
                <a:lnTo>
                  <a:pt x="6974337" y="3923065"/>
                </a:lnTo>
                <a:lnTo>
                  <a:pt x="0" y="39230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360443" y="1547407"/>
            <a:ext cx="7082930" cy="3984148"/>
          </a:xfrm>
          <a:custGeom>
            <a:avLst/>
            <a:gdLst/>
            <a:ahLst/>
            <a:cxnLst/>
            <a:rect r="r" b="b" t="t" l="l"/>
            <a:pathLst>
              <a:path h="3984148" w="7082930">
                <a:moveTo>
                  <a:pt x="0" y="0"/>
                </a:moveTo>
                <a:lnTo>
                  <a:pt x="7082930" y="0"/>
                </a:lnTo>
                <a:lnTo>
                  <a:pt x="7082930" y="3984149"/>
                </a:lnTo>
                <a:lnTo>
                  <a:pt x="0" y="3984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64545" y="4827255"/>
            <a:ext cx="7340014" cy="3899525"/>
          </a:xfrm>
          <a:custGeom>
            <a:avLst/>
            <a:gdLst/>
            <a:ahLst/>
            <a:cxnLst/>
            <a:rect r="r" b="b" t="t" l="l"/>
            <a:pathLst>
              <a:path h="3899525" w="7340014">
                <a:moveTo>
                  <a:pt x="0" y="0"/>
                </a:moveTo>
                <a:lnTo>
                  <a:pt x="7340014" y="0"/>
                </a:lnTo>
                <a:lnTo>
                  <a:pt x="7340014" y="3899525"/>
                </a:lnTo>
                <a:lnTo>
                  <a:pt x="0" y="38995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45547" y="7841840"/>
            <a:ext cx="3548494" cy="3496880"/>
          </a:xfrm>
          <a:custGeom>
            <a:avLst/>
            <a:gdLst/>
            <a:ahLst/>
            <a:cxnLst/>
            <a:rect r="r" b="b" t="t" l="l"/>
            <a:pathLst>
              <a:path h="3496880" w="3548494">
                <a:moveTo>
                  <a:pt x="0" y="0"/>
                </a:moveTo>
                <a:lnTo>
                  <a:pt x="3548494" y="0"/>
                </a:lnTo>
                <a:lnTo>
                  <a:pt x="3548494" y="3496879"/>
                </a:lnTo>
                <a:lnTo>
                  <a:pt x="0" y="34968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6BDA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8191456" cy="10576056"/>
          </a:xfrm>
          <a:custGeom>
            <a:avLst/>
            <a:gdLst/>
            <a:ahLst/>
            <a:cxnLst/>
            <a:rect r="r" b="b" t="t" l="l"/>
            <a:pathLst>
              <a:path h="10576056" w="8191456">
                <a:moveTo>
                  <a:pt x="0" y="0"/>
                </a:moveTo>
                <a:lnTo>
                  <a:pt x="8191456" y="0"/>
                </a:lnTo>
                <a:lnTo>
                  <a:pt x="8191456" y="10576056"/>
                </a:lnTo>
                <a:lnTo>
                  <a:pt x="0" y="10576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422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095728" y="4106365"/>
            <a:ext cx="10107640" cy="3085832"/>
            <a:chOff x="0" y="0"/>
            <a:chExt cx="2417092" cy="73793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92710" y="106680"/>
              <a:ext cx="2312952" cy="618551"/>
            </a:xfrm>
            <a:custGeom>
              <a:avLst/>
              <a:gdLst/>
              <a:ahLst/>
              <a:cxnLst/>
              <a:rect r="r" b="b" t="t" l="l"/>
              <a:pathLst>
                <a:path h="618551" w="2312952">
                  <a:moveTo>
                    <a:pt x="2286281" y="429321"/>
                  </a:moveTo>
                  <a:cubicBezTo>
                    <a:pt x="2286281" y="516951"/>
                    <a:pt x="2210081" y="588071"/>
                    <a:pt x="2128801" y="588071"/>
                  </a:cubicBezTo>
                  <a:lnTo>
                    <a:pt x="66040" y="588071"/>
                  </a:lnTo>
                  <a:cubicBezTo>
                    <a:pt x="43180" y="588071"/>
                    <a:pt x="20320" y="582991"/>
                    <a:pt x="0" y="574101"/>
                  </a:cubicBezTo>
                  <a:cubicBezTo>
                    <a:pt x="26670" y="602041"/>
                    <a:pt x="63500" y="618551"/>
                    <a:pt x="108869" y="618551"/>
                  </a:cubicBezTo>
                  <a:lnTo>
                    <a:pt x="2166901" y="618551"/>
                  </a:lnTo>
                  <a:cubicBezTo>
                    <a:pt x="2246912" y="618551"/>
                    <a:pt x="2312951" y="552511"/>
                    <a:pt x="2312951" y="472501"/>
                  </a:cubicBezTo>
                  <a:lnTo>
                    <a:pt x="2312951" y="95250"/>
                  </a:lnTo>
                  <a:cubicBezTo>
                    <a:pt x="2312951" y="58420"/>
                    <a:pt x="2298981" y="25400"/>
                    <a:pt x="2277391" y="0"/>
                  </a:cubicBezTo>
                  <a:cubicBezTo>
                    <a:pt x="2283741" y="16510"/>
                    <a:pt x="2286281" y="34290"/>
                    <a:pt x="2286281" y="52070"/>
                  </a:cubicBezTo>
                  <a:lnTo>
                    <a:pt x="2286281" y="429321"/>
                  </a:lnTo>
                  <a:close/>
                </a:path>
              </a:pathLst>
            </a:custGeom>
            <a:solidFill>
              <a:srgbClr val="E69839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2700" y="12700"/>
              <a:ext cx="2352322" cy="669351"/>
            </a:xfrm>
            <a:custGeom>
              <a:avLst/>
              <a:gdLst/>
              <a:ahLst/>
              <a:cxnLst/>
              <a:rect r="r" b="b" t="t" l="l"/>
              <a:pathLst>
                <a:path h="669351" w="2352322">
                  <a:moveTo>
                    <a:pt x="146050" y="669351"/>
                  </a:moveTo>
                  <a:lnTo>
                    <a:pt x="2206272" y="669351"/>
                  </a:lnTo>
                  <a:cubicBezTo>
                    <a:pt x="2286282" y="669351"/>
                    <a:pt x="2352322" y="603311"/>
                    <a:pt x="2352322" y="523301"/>
                  </a:cubicBezTo>
                  <a:lnTo>
                    <a:pt x="2352322" y="146050"/>
                  </a:lnTo>
                  <a:cubicBezTo>
                    <a:pt x="2352322" y="66040"/>
                    <a:pt x="2286282" y="0"/>
                    <a:pt x="2206272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523301"/>
                  </a:lnTo>
                  <a:cubicBezTo>
                    <a:pt x="0" y="604581"/>
                    <a:pt x="66040" y="669351"/>
                    <a:pt x="146050" y="66935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17092" cy="737931"/>
            </a:xfrm>
            <a:custGeom>
              <a:avLst/>
              <a:gdLst/>
              <a:ahLst/>
              <a:cxnLst/>
              <a:rect r="r" b="b" t="t" l="l"/>
              <a:pathLst>
                <a:path h="737931" w="2417092">
                  <a:moveTo>
                    <a:pt x="2353592" y="74930"/>
                  </a:moveTo>
                  <a:cubicBezTo>
                    <a:pt x="2325652" y="30480"/>
                    <a:pt x="2276122" y="0"/>
                    <a:pt x="2218972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536001"/>
                  </a:lnTo>
                  <a:cubicBezTo>
                    <a:pt x="0" y="588071"/>
                    <a:pt x="25400" y="633791"/>
                    <a:pt x="63500" y="663001"/>
                  </a:cubicBezTo>
                  <a:cubicBezTo>
                    <a:pt x="91440" y="707451"/>
                    <a:pt x="140970" y="737931"/>
                    <a:pt x="203587" y="737931"/>
                  </a:cubicBezTo>
                  <a:lnTo>
                    <a:pt x="2258342" y="737931"/>
                  </a:lnTo>
                  <a:cubicBezTo>
                    <a:pt x="2345972" y="737931"/>
                    <a:pt x="2417092" y="666811"/>
                    <a:pt x="2417092" y="579181"/>
                  </a:cubicBezTo>
                  <a:lnTo>
                    <a:pt x="2417092" y="201930"/>
                  </a:lnTo>
                  <a:cubicBezTo>
                    <a:pt x="2417091" y="149860"/>
                    <a:pt x="2391691" y="104140"/>
                    <a:pt x="2353592" y="74930"/>
                  </a:cubicBezTo>
                  <a:close/>
                  <a:moveTo>
                    <a:pt x="12700" y="536001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2218972" y="12700"/>
                  </a:lnTo>
                  <a:cubicBezTo>
                    <a:pt x="2298982" y="12700"/>
                    <a:pt x="2365022" y="78740"/>
                    <a:pt x="2365022" y="158750"/>
                  </a:cubicBezTo>
                  <a:lnTo>
                    <a:pt x="2365022" y="536001"/>
                  </a:lnTo>
                  <a:cubicBezTo>
                    <a:pt x="2365022" y="616011"/>
                    <a:pt x="2298982" y="682051"/>
                    <a:pt x="2218972" y="682051"/>
                  </a:cubicBezTo>
                  <a:lnTo>
                    <a:pt x="158750" y="682051"/>
                  </a:lnTo>
                  <a:cubicBezTo>
                    <a:pt x="78740" y="682051"/>
                    <a:pt x="12700" y="617281"/>
                    <a:pt x="12700" y="536001"/>
                  </a:cubicBezTo>
                  <a:close/>
                  <a:moveTo>
                    <a:pt x="2405661" y="579181"/>
                  </a:moveTo>
                  <a:cubicBezTo>
                    <a:pt x="2405661" y="659191"/>
                    <a:pt x="2338351" y="725231"/>
                    <a:pt x="2258342" y="725231"/>
                  </a:cubicBezTo>
                  <a:lnTo>
                    <a:pt x="203587" y="725231"/>
                  </a:lnTo>
                  <a:cubicBezTo>
                    <a:pt x="157480" y="725231"/>
                    <a:pt x="120650" y="708721"/>
                    <a:pt x="93980" y="680781"/>
                  </a:cubicBezTo>
                  <a:cubicBezTo>
                    <a:pt x="114300" y="689671"/>
                    <a:pt x="135890" y="694751"/>
                    <a:pt x="160020" y="694751"/>
                  </a:cubicBezTo>
                  <a:lnTo>
                    <a:pt x="2220242" y="694751"/>
                  </a:lnTo>
                  <a:cubicBezTo>
                    <a:pt x="2307872" y="694751"/>
                    <a:pt x="2378992" y="623631"/>
                    <a:pt x="2378992" y="536001"/>
                  </a:cubicBezTo>
                  <a:lnTo>
                    <a:pt x="2378992" y="158750"/>
                  </a:lnTo>
                  <a:cubicBezTo>
                    <a:pt x="2378992" y="140970"/>
                    <a:pt x="2375182" y="123190"/>
                    <a:pt x="2370101" y="106680"/>
                  </a:cubicBezTo>
                  <a:cubicBezTo>
                    <a:pt x="2391692" y="132080"/>
                    <a:pt x="2405661" y="165100"/>
                    <a:pt x="2405661" y="201930"/>
                  </a:cubicBezTo>
                  <a:lnTo>
                    <a:pt x="2405661" y="579181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858456" y="6619486"/>
            <a:ext cx="4310577" cy="4247877"/>
          </a:xfrm>
          <a:custGeom>
            <a:avLst/>
            <a:gdLst/>
            <a:ahLst/>
            <a:cxnLst/>
            <a:rect r="r" b="b" t="t" l="l"/>
            <a:pathLst>
              <a:path h="4247877" w="4310577">
                <a:moveTo>
                  <a:pt x="0" y="0"/>
                </a:moveTo>
                <a:lnTo>
                  <a:pt x="4310577" y="0"/>
                </a:lnTo>
                <a:lnTo>
                  <a:pt x="4310577" y="4247878"/>
                </a:lnTo>
                <a:lnTo>
                  <a:pt x="0" y="42478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095728" y="4423481"/>
            <a:ext cx="9963826" cy="2375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4"/>
              </a:lnSpc>
            </a:pPr>
            <a:r>
              <a:rPr lang="en-US" sz="7894" spc="276">
                <a:solidFill>
                  <a:srgbClr val="E17C01"/>
                </a:solidFill>
                <a:latin typeface="Funtastic"/>
                <a:ea typeface="Funtastic"/>
                <a:cs typeface="Funtastic"/>
                <a:sym typeface="Funtastic"/>
              </a:rPr>
              <a:t>CONCLUSIONES Y PRÓXIMOS PASOS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405940" y="176272"/>
            <a:ext cx="3737553" cy="852428"/>
          </a:xfrm>
          <a:custGeom>
            <a:avLst/>
            <a:gdLst/>
            <a:ahLst/>
            <a:cxnLst/>
            <a:rect r="r" b="b" t="t" l="l"/>
            <a:pathLst>
              <a:path h="852428" w="3737553">
                <a:moveTo>
                  <a:pt x="0" y="0"/>
                </a:moveTo>
                <a:lnTo>
                  <a:pt x="3737553" y="0"/>
                </a:lnTo>
                <a:lnTo>
                  <a:pt x="3737553" y="852428"/>
                </a:lnTo>
                <a:lnTo>
                  <a:pt x="0" y="8524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502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DAG1sdCqlIE</dc:identifier>
  <dcterms:modified xsi:type="dcterms:W3CDTF">2011-08-01T06:04:30Z</dcterms:modified>
  <cp:revision>1</cp:revision>
  <dc:title>Presentación 2 - Capstone</dc:title>
</cp:coreProperties>
</file>